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71" r:id="rId3"/>
    <p:sldId id="272" r:id="rId4"/>
    <p:sldId id="274" r:id="rId5"/>
    <p:sldId id="279" r:id="rId6"/>
    <p:sldId id="280" r:id="rId7"/>
    <p:sldId id="276" r:id="rId8"/>
    <p:sldId id="277" r:id="rId9"/>
    <p:sldId id="292" r:id="rId10"/>
    <p:sldId id="282" r:id="rId11"/>
    <p:sldId id="283" r:id="rId12"/>
    <p:sldId id="284" r:id="rId13"/>
    <p:sldId id="286" r:id="rId14"/>
    <p:sldId id="285" r:id="rId15"/>
    <p:sldId id="287" r:id="rId16"/>
    <p:sldId id="289" r:id="rId17"/>
    <p:sldId id="290" r:id="rId18"/>
    <p:sldId id="291" r:id="rId19"/>
    <p:sldId id="28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93063-44F7-4CE1-85A0-88D08D7C7440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0E60D-D1FA-48EE-AB70-C29F2AD6A32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E60D-D1FA-48EE-AB70-C29F2AD6A326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20 - Ορθογώνιο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- Ορθογώνιο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Ορθογώνιο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6 - Ορθογώνιο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4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7637FD-25F4-48AF-BD88-573B10091E96}" type="datetimeFigureOut">
              <a:rPr lang="en-GB" smtClean="0"/>
              <a:pPr/>
              <a:t>11/10/2010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03D5302-7CA7-4581-9F6B-AD892E2B32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Ευθεία γραμμή σύνδεσης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Supervised Learning Techniques over Twitter Data</a:t>
            </a:r>
            <a:endParaRPr lang="en-GB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Kleisarchaki</a:t>
            </a:r>
            <a:r>
              <a:rPr lang="en-GB" dirty="0" smtClean="0"/>
              <a:t> Sofia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Streaming FSD with application to Twitter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4" name="33 - Ορθογώνιο"/>
          <p:cNvSpPr/>
          <p:nvPr/>
        </p:nvSpPr>
        <p:spPr>
          <a:xfrm>
            <a:off x="4499992" y="1268760"/>
            <a:ext cx="4176464" cy="4824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6" name="35 - TextBox"/>
          <p:cNvSpPr txBox="1"/>
          <p:nvPr/>
        </p:nvSpPr>
        <p:spPr>
          <a:xfrm>
            <a:off x="4644008" y="1340768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Locality Sensitivity Hashing (LSH)</a:t>
            </a:r>
            <a:endParaRPr lang="en-GB" dirty="0"/>
          </a:p>
        </p:txBody>
      </p:sp>
      <p:sp>
        <p:nvSpPr>
          <p:cNvPr id="37" name="36 - TextBox"/>
          <p:cNvSpPr txBox="1"/>
          <p:nvPr/>
        </p:nvSpPr>
        <p:spPr>
          <a:xfrm>
            <a:off x="4716016" y="1916832"/>
            <a:ext cx="38164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400" dirty="0" smtClean="0"/>
              <a:t>Solves approximate-NN problem in </a:t>
            </a:r>
            <a:r>
              <a:rPr lang="en-GB" sz="1400" dirty="0" err="1" smtClean="0"/>
              <a:t>sublinear</a:t>
            </a:r>
            <a:r>
              <a:rPr lang="en-GB" sz="1400" dirty="0" smtClean="0"/>
              <a:t> time.</a:t>
            </a:r>
          </a:p>
          <a:p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Introduced by </a:t>
            </a:r>
            <a:r>
              <a:rPr lang="en-GB" sz="1400" dirty="0" err="1" smtClean="0"/>
              <a:t>Indyk</a:t>
            </a:r>
            <a:r>
              <a:rPr lang="en-GB" sz="1400" dirty="0" smtClean="0"/>
              <a:t> &amp; </a:t>
            </a:r>
            <a:r>
              <a:rPr lang="en-GB" sz="1400" dirty="0" err="1" smtClean="0"/>
              <a:t>Motwani</a:t>
            </a:r>
            <a:r>
              <a:rPr lang="en-GB" sz="1400" dirty="0" smtClean="0"/>
              <a:t> (1998)</a:t>
            </a:r>
          </a:p>
          <a:p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This method relied on hashing each query point into buckets in such a way that the probability of collision was much higher for points that are near by.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When a new point arrived, it would be hashed into a bucket and the points that were in the same bucket were inspected and the nearest one returned.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                      , #of hash tables</a:t>
            </a:r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        , probability of two points x, y colliding</a:t>
            </a:r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 </a:t>
            </a:r>
            <a:r>
              <a:rPr lang="el-GR" sz="1400" dirty="0" smtClean="0"/>
              <a:t>δ, </a:t>
            </a:r>
            <a:r>
              <a:rPr lang="en-GB" sz="1400" dirty="0" smtClean="0"/>
              <a:t>probability of missing a nearest neighbour</a:t>
            </a: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5160312"/>
            <a:ext cx="904875" cy="238125"/>
          </a:xfrm>
          <a:prstGeom prst="rect">
            <a:avLst/>
          </a:prstGeom>
          <a:noFill/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19161" y="5389215"/>
            <a:ext cx="266700" cy="200025"/>
          </a:xfrm>
          <a:prstGeom prst="rect">
            <a:avLst/>
          </a:prstGeom>
          <a:noFill/>
        </p:spPr>
      </p:pic>
      <p:grpSp>
        <p:nvGrpSpPr>
          <p:cNvPr id="43" name="42 - Ομάδα"/>
          <p:cNvGrpSpPr/>
          <p:nvPr/>
        </p:nvGrpSpPr>
        <p:grpSpPr>
          <a:xfrm>
            <a:off x="899592" y="1268760"/>
            <a:ext cx="2376264" cy="4824536"/>
            <a:chOff x="899592" y="1268760"/>
            <a:chExt cx="2376264" cy="4824536"/>
          </a:xfrm>
        </p:grpSpPr>
        <p:sp>
          <p:nvSpPr>
            <p:cNvPr id="6" name="5 - Ορθογώνιο"/>
            <p:cNvSpPr/>
            <p:nvPr/>
          </p:nvSpPr>
          <p:spPr>
            <a:xfrm>
              <a:off x="1403648" y="1883461"/>
              <a:ext cx="1440160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Apply method LSH</a:t>
              </a:r>
            </a:p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S</a:t>
              </a:r>
              <a:r>
                <a:rPr lang="en-GB" sz="1050" dirty="0" smtClean="0">
                  <a:solidFill>
                    <a:schemeClr val="tx1"/>
                  </a:solidFill>
                  <a:sym typeface="Wingdings" pitchFamily="2" charset="2"/>
                </a:rPr>
                <a:t> set of points that collide with d in LSH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" name="6 - Ορθογώνιο"/>
            <p:cNvSpPr/>
            <p:nvPr/>
          </p:nvSpPr>
          <p:spPr>
            <a:xfrm>
              <a:off x="1403648" y="2636912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Apply FSD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8" name="7 - Διάγραμμα ροής: Απόφαση"/>
            <p:cNvSpPr/>
            <p:nvPr/>
          </p:nvSpPr>
          <p:spPr>
            <a:xfrm>
              <a:off x="1239140" y="3225855"/>
              <a:ext cx="1800200" cy="57606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err="1" smtClean="0">
                  <a:solidFill>
                    <a:schemeClr val="tx1"/>
                  </a:solidFill>
                </a:rPr>
                <a:t>dismin</a:t>
              </a:r>
              <a:r>
                <a:rPr lang="en-GB" sz="1100" dirty="0" smtClean="0">
                  <a:solidFill>
                    <a:schemeClr val="tx1"/>
                  </a:solidFill>
                </a:rPr>
                <a:t>(d) &gt;= t</a:t>
              </a:r>
              <a:endParaRPr lang="en-GB"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8 - Ορθογώνιο"/>
            <p:cNvSpPr/>
            <p:nvPr/>
          </p:nvSpPr>
          <p:spPr>
            <a:xfrm>
              <a:off x="1429406" y="4077072"/>
              <a:ext cx="1440160" cy="57606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Compare d to a fixed # of most recent documents &amp; update distance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1" name="10 - Ορθογώνιο"/>
            <p:cNvSpPr/>
            <p:nvPr/>
          </p:nvSpPr>
          <p:spPr>
            <a:xfrm>
              <a:off x="1429406" y="4917757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Add d to inverted index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2" name="11 - Διάγραμμα ροής: Απόφαση"/>
            <p:cNvSpPr/>
            <p:nvPr/>
          </p:nvSpPr>
          <p:spPr>
            <a:xfrm>
              <a:off x="1336906" y="5517232"/>
              <a:ext cx="1656184" cy="57606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</a:rPr>
                <a:t>Has more docs?</a:t>
              </a:r>
              <a:endParaRPr lang="en-GB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12 - Ορθογώνιο"/>
            <p:cNvSpPr/>
            <p:nvPr/>
          </p:nvSpPr>
          <p:spPr>
            <a:xfrm>
              <a:off x="1403648" y="1268760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Get document d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14 - Ευθύγραμμο βέλος σύνδεσης"/>
            <p:cNvCxnSpPr>
              <a:stCxn id="13" idx="2"/>
              <a:endCxn id="6" idx="0"/>
            </p:cNvCxnSpPr>
            <p:nvPr/>
          </p:nvCxnSpPr>
          <p:spPr>
            <a:xfrm rot="5400000">
              <a:off x="2032402" y="1792134"/>
              <a:ext cx="182653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ύγραμμο βέλος σύνδεσης"/>
            <p:cNvCxnSpPr>
              <a:stCxn id="6" idx="2"/>
              <a:endCxn id="7" idx="0"/>
            </p:cNvCxnSpPr>
            <p:nvPr/>
          </p:nvCxnSpPr>
          <p:spPr>
            <a:xfrm rot="5400000">
              <a:off x="1999031" y="2512214"/>
              <a:ext cx="249395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- Ευθύγραμμο βέλος σύνδεσης"/>
            <p:cNvCxnSpPr>
              <a:stCxn id="7" idx="2"/>
              <a:endCxn id="8" idx="0"/>
            </p:cNvCxnSpPr>
            <p:nvPr/>
          </p:nvCxnSpPr>
          <p:spPr>
            <a:xfrm rot="16200000" flipH="1">
              <a:off x="2053037" y="3139651"/>
              <a:ext cx="156895" cy="1551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ύγραμμο βέλος σύνδεσης"/>
            <p:cNvCxnSpPr>
              <a:stCxn id="8" idx="2"/>
              <a:endCxn id="9" idx="0"/>
            </p:cNvCxnSpPr>
            <p:nvPr/>
          </p:nvCxnSpPr>
          <p:spPr>
            <a:xfrm rot="16200000" flipH="1">
              <a:off x="2006787" y="3934372"/>
              <a:ext cx="275153" cy="1024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- Ευθύγραμμο βέλος σύνδεσης"/>
            <p:cNvCxnSpPr>
              <a:stCxn id="9" idx="2"/>
              <a:endCxn id="11" idx="0"/>
            </p:cNvCxnSpPr>
            <p:nvPr/>
          </p:nvCxnSpPr>
          <p:spPr>
            <a:xfrm rot="5400000">
              <a:off x="2017176" y="4785446"/>
              <a:ext cx="26462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- Ευθύγραμμο βέλος σύνδεσης"/>
            <p:cNvCxnSpPr>
              <a:stCxn id="11" idx="2"/>
              <a:endCxn id="12" idx="0"/>
            </p:cNvCxnSpPr>
            <p:nvPr/>
          </p:nvCxnSpPr>
          <p:spPr>
            <a:xfrm rot="16200000" flipH="1">
              <a:off x="2073529" y="5425762"/>
              <a:ext cx="167427" cy="1551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- Γωνιακή σύνδεση"/>
            <p:cNvCxnSpPr>
              <a:stCxn id="12" idx="1"/>
              <a:endCxn id="13" idx="1"/>
            </p:cNvCxnSpPr>
            <p:nvPr/>
          </p:nvCxnSpPr>
          <p:spPr>
            <a:xfrm rot="10800000" flipH="1">
              <a:off x="1336906" y="1484784"/>
              <a:ext cx="66742" cy="4320480"/>
            </a:xfrm>
            <a:prstGeom prst="bentConnector3">
              <a:avLst>
                <a:gd name="adj1" fmla="val -709146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34 - Ορθογώνιο"/>
            <p:cNvSpPr/>
            <p:nvPr/>
          </p:nvSpPr>
          <p:spPr>
            <a:xfrm>
              <a:off x="1115616" y="1798574"/>
              <a:ext cx="2160240" cy="648072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41 - TextBox"/>
            <p:cNvSpPr txBox="1"/>
            <p:nvPr/>
          </p:nvSpPr>
          <p:spPr>
            <a:xfrm>
              <a:off x="899592" y="5577106"/>
              <a:ext cx="50405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dirty="0" smtClean="0"/>
                <a:t>yes</a:t>
              </a:r>
              <a:endParaRPr lang="en-GB" sz="105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Streaming FSD with application to Twitter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4" name="33 - Ορθογώνιο"/>
          <p:cNvSpPr/>
          <p:nvPr/>
        </p:nvSpPr>
        <p:spPr>
          <a:xfrm>
            <a:off x="4499992" y="1268760"/>
            <a:ext cx="4176464" cy="4824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6" name="35 - TextBox"/>
          <p:cNvSpPr txBox="1"/>
          <p:nvPr/>
        </p:nvSpPr>
        <p:spPr>
          <a:xfrm>
            <a:off x="4644008" y="1340768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First Story Detection (FSD)</a:t>
            </a:r>
            <a:endParaRPr lang="en-GB" dirty="0"/>
          </a:p>
        </p:txBody>
      </p:sp>
      <p:sp>
        <p:nvSpPr>
          <p:cNvPr id="37" name="36 - TextBox"/>
          <p:cNvSpPr txBox="1"/>
          <p:nvPr/>
        </p:nvSpPr>
        <p:spPr>
          <a:xfrm>
            <a:off x="4716016" y="1916832"/>
            <a:ext cx="38164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400" dirty="0" smtClean="0"/>
              <a:t>Each document is compared with the previous ones. If its similarity to the closest document is below a certain threshold, the new document is declared to be first story.</a:t>
            </a:r>
          </a:p>
          <a:p>
            <a:endParaRPr lang="en-GB" sz="1400" dirty="0" smtClean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4" name="42 - Ομάδα"/>
          <p:cNvGrpSpPr/>
          <p:nvPr/>
        </p:nvGrpSpPr>
        <p:grpSpPr>
          <a:xfrm>
            <a:off x="899592" y="1268760"/>
            <a:ext cx="2139748" cy="4824536"/>
            <a:chOff x="899592" y="1268760"/>
            <a:chExt cx="2139748" cy="4824536"/>
          </a:xfrm>
        </p:grpSpPr>
        <p:sp>
          <p:nvSpPr>
            <p:cNvPr id="6" name="5 - Ορθογώνιο"/>
            <p:cNvSpPr/>
            <p:nvPr/>
          </p:nvSpPr>
          <p:spPr>
            <a:xfrm>
              <a:off x="1403648" y="1883461"/>
              <a:ext cx="1440160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Apply method LSH</a:t>
              </a:r>
            </a:p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S</a:t>
              </a:r>
              <a:r>
                <a:rPr lang="en-GB" sz="1050" dirty="0" smtClean="0">
                  <a:solidFill>
                    <a:schemeClr val="tx1"/>
                  </a:solidFill>
                  <a:sym typeface="Wingdings" pitchFamily="2" charset="2"/>
                </a:rPr>
                <a:t> set of points that collide with d in LSH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" name="6 - Ορθογώνιο"/>
            <p:cNvSpPr/>
            <p:nvPr/>
          </p:nvSpPr>
          <p:spPr>
            <a:xfrm>
              <a:off x="1403648" y="2636912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Apply FSD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8" name="7 - Διάγραμμα ροής: Απόφαση"/>
            <p:cNvSpPr/>
            <p:nvPr/>
          </p:nvSpPr>
          <p:spPr>
            <a:xfrm>
              <a:off x="1239140" y="3225855"/>
              <a:ext cx="1800200" cy="57606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err="1" smtClean="0">
                  <a:solidFill>
                    <a:schemeClr val="tx1"/>
                  </a:solidFill>
                </a:rPr>
                <a:t>dismin</a:t>
              </a:r>
              <a:r>
                <a:rPr lang="en-GB" sz="1100" dirty="0" smtClean="0">
                  <a:solidFill>
                    <a:schemeClr val="tx1"/>
                  </a:solidFill>
                </a:rPr>
                <a:t>(d) &gt;= t</a:t>
              </a:r>
              <a:endParaRPr lang="en-GB"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8 - Ορθογώνιο"/>
            <p:cNvSpPr/>
            <p:nvPr/>
          </p:nvSpPr>
          <p:spPr>
            <a:xfrm>
              <a:off x="1429406" y="4077072"/>
              <a:ext cx="1440160" cy="57606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Compare d to a fixed # of most recent documents &amp; update distance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1" name="10 - Ορθογώνιο"/>
            <p:cNvSpPr/>
            <p:nvPr/>
          </p:nvSpPr>
          <p:spPr>
            <a:xfrm>
              <a:off x="1429406" y="4917757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Add d to inverted index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2" name="11 - Διάγραμμα ροής: Απόφαση"/>
            <p:cNvSpPr/>
            <p:nvPr/>
          </p:nvSpPr>
          <p:spPr>
            <a:xfrm>
              <a:off x="1336906" y="5517232"/>
              <a:ext cx="1656184" cy="57606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</a:rPr>
                <a:t>Has more docs?</a:t>
              </a:r>
              <a:endParaRPr lang="en-GB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12 - Ορθογώνιο"/>
            <p:cNvSpPr/>
            <p:nvPr/>
          </p:nvSpPr>
          <p:spPr>
            <a:xfrm>
              <a:off x="1403648" y="1268760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Get document d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14 - Ευθύγραμμο βέλος σύνδεσης"/>
            <p:cNvCxnSpPr>
              <a:stCxn id="13" idx="2"/>
              <a:endCxn id="6" idx="0"/>
            </p:cNvCxnSpPr>
            <p:nvPr/>
          </p:nvCxnSpPr>
          <p:spPr>
            <a:xfrm rot="5400000">
              <a:off x="2032402" y="1792134"/>
              <a:ext cx="182653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ύγραμμο βέλος σύνδεσης"/>
            <p:cNvCxnSpPr>
              <a:stCxn id="6" idx="2"/>
              <a:endCxn id="7" idx="0"/>
            </p:cNvCxnSpPr>
            <p:nvPr/>
          </p:nvCxnSpPr>
          <p:spPr>
            <a:xfrm rot="5400000">
              <a:off x="1999031" y="2512214"/>
              <a:ext cx="249395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- Ευθύγραμμο βέλος σύνδεσης"/>
            <p:cNvCxnSpPr>
              <a:stCxn id="7" idx="2"/>
              <a:endCxn id="8" idx="0"/>
            </p:cNvCxnSpPr>
            <p:nvPr/>
          </p:nvCxnSpPr>
          <p:spPr>
            <a:xfrm rot="16200000" flipH="1">
              <a:off x="2053037" y="3139651"/>
              <a:ext cx="156895" cy="1551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ύγραμμο βέλος σύνδεσης"/>
            <p:cNvCxnSpPr>
              <a:stCxn id="8" idx="2"/>
              <a:endCxn id="9" idx="0"/>
            </p:cNvCxnSpPr>
            <p:nvPr/>
          </p:nvCxnSpPr>
          <p:spPr>
            <a:xfrm rot="16200000" flipH="1">
              <a:off x="2006787" y="3934372"/>
              <a:ext cx="275153" cy="1024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- Ευθύγραμμο βέλος σύνδεσης"/>
            <p:cNvCxnSpPr>
              <a:stCxn id="9" idx="2"/>
              <a:endCxn id="11" idx="0"/>
            </p:cNvCxnSpPr>
            <p:nvPr/>
          </p:nvCxnSpPr>
          <p:spPr>
            <a:xfrm rot="5400000">
              <a:off x="2017176" y="4785446"/>
              <a:ext cx="26462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- Ευθύγραμμο βέλος σύνδεσης"/>
            <p:cNvCxnSpPr>
              <a:stCxn id="11" idx="2"/>
              <a:endCxn id="12" idx="0"/>
            </p:cNvCxnSpPr>
            <p:nvPr/>
          </p:nvCxnSpPr>
          <p:spPr>
            <a:xfrm rot="16200000" flipH="1">
              <a:off x="2073529" y="5425762"/>
              <a:ext cx="167427" cy="1551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- Γωνιακή σύνδεση"/>
            <p:cNvCxnSpPr>
              <a:stCxn id="12" idx="1"/>
              <a:endCxn id="13" idx="1"/>
            </p:cNvCxnSpPr>
            <p:nvPr/>
          </p:nvCxnSpPr>
          <p:spPr>
            <a:xfrm rot="10800000" flipH="1">
              <a:off x="1336906" y="1484784"/>
              <a:ext cx="66742" cy="4320480"/>
            </a:xfrm>
            <a:prstGeom prst="bentConnector3">
              <a:avLst>
                <a:gd name="adj1" fmla="val -709146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41 - TextBox"/>
            <p:cNvSpPr txBox="1"/>
            <p:nvPr/>
          </p:nvSpPr>
          <p:spPr>
            <a:xfrm>
              <a:off x="899592" y="5577106"/>
              <a:ext cx="50405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dirty="0" smtClean="0"/>
                <a:t>yes</a:t>
              </a:r>
              <a:endParaRPr lang="en-GB" sz="1050" dirty="0"/>
            </a:p>
          </p:txBody>
        </p:sp>
      </p:grpSp>
      <p:sp>
        <p:nvSpPr>
          <p:cNvPr id="28" name="27 - Ορθογώνιο"/>
          <p:cNvSpPr/>
          <p:nvPr/>
        </p:nvSpPr>
        <p:spPr>
          <a:xfrm>
            <a:off x="1226261" y="2531533"/>
            <a:ext cx="1800200" cy="648072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4879" y="2980531"/>
            <a:ext cx="4032448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Streaming FSD with application to Twitter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4" name="33 - Ορθογώνιο"/>
          <p:cNvSpPr/>
          <p:nvPr/>
        </p:nvSpPr>
        <p:spPr>
          <a:xfrm>
            <a:off x="4499992" y="1268760"/>
            <a:ext cx="4176464" cy="4824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6" name="35 - TextBox"/>
          <p:cNvSpPr txBox="1"/>
          <p:nvPr/>
        </p:nvSpPr>
        <p:spPr>
          <a:xfrm>
            <a:off x="4644008" y="1340768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Variance Reduction Strategy</a:t>
            </a:r>
            <a:endParaRPr lang="en-GB" dirty="0"/>
          </a:p>
        </p:txBody>
      </p:sp>
      <p:sp>
        <p:nvSpPr>
          <p:cNvPr id="37" name="36 - TextBox"/>
          <p:cNvSpPr txBox="1"/>
          <p:nvPr/>
        </p:nvSpPr>
        <p:spPr>
          <a:xfrm>
            <a:off x="4716016" y="1916832"/>
            <a:ext cx="38164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400" dirty="0" smtClean="0"/>
              <a:t>LSH only returns the true near neighbour.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To overcome the problem, compare the query with a fixed number of most recent documents.</a:t>
            </a:r>
          </a:p>
          <a:p>
            <a:endParaRPr lang="en-GB" sz="1400" dirty="0" smtClean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4" name="42 - Ομάδα"/>
          <p:cNvGrpSpPr/>
          <p:nvPr/>
        </p:nvGrpSpPr>
        <p:grpSpPr>
          <a:xfrm>
            <a:off x="899592" y="1268760"/>
            <a:ext cx="2139748" cy="4824536"/>
            <a:chOff x="899592" y="1268760"/>
            <a:chExt cx="2139748" cy="4824536"/>
          </a:xfrm>
        </p:grpSpPr>
        <p:sp>
          <p:nvSpPr>
            <p:cNvPr id="6" name="5 - Ορθογώνιο"/>
            <p:cNvSpPr/>
            <p:nvPr/>
          </p:nvSpPr>
          <p:spPr>
            <a:xfrm>
              <a:off x="1403648" y="1883461"/>
              <a:ext cx="1440160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Apply method LSH</a:t>
              </a:r>
            </a:p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S</a:t>
              </a:r>
              <a:r>
                <a:rPr lang="en-GB" sz="1050" dirty="0" smtClean="0">
                  <a:solidFill>
                    <a:schemeClr val="tx1"/>
                  </a:solidFill>
                  <a:sym typeface="Wingdings" pitchFamily="2" charset="2"/>
                </a:rPr>
                <a:t> set of points that collide with d in LSH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" name="6 - Ορθογώνιο"/>
            <p:cNvSpPr/>
            <p:nvPr/>
          </p:nvSpPr>
          <p:spPr>
            <a:xfrm>
              <a:off x="1403648" y="2636912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Apply FSD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8" name="7 - Διάγραμμα ροής: Απόφαση"/>
            <p:cNvSpPr/>
            <p:nvPr/>
          </p:nvSpPr>
          <p:spPr>
            <a:xfrm>
              <a:off x="1239140" y="3225855"/>
              <a:ext cx="1800200" cy="57606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err="1" smtClean="0">
                  <a:solidFill>
                    <a:schemeClr val="tx1"/>
                  </a:solidFill>
                </a:rPr>
                <a:t>dismin</a:t>
              </a:r>
              <a:r>
                <a:rPr lang="en-GB" sz="1100" dirty="0" smtClean="0">
                  <a:solidFill>
                    <a:schemeClr val="tx1"/>
                  </a:solidFill>
                </a:rPr>
                <a:t>(d) &gt;= t</a:t>
              </a:r>
              <a:endParaRPr lang="en-GB"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8 - Ορθογώνιο"/>
            <p:cNvSpPr/>
            <p:nvPr/>
          </p:nvSpPr>
          <p:spPr>
            <a:xfrm>
              <a:off x="1429406" y="4077072"/>
              <a:ext cx="1440160" cy="57606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Compare d to a fixed # of most recent documents &amp; update distance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1" name="10 - Ορθογώνιο"/>
            <p:cNvSpPr/>
            <p:nvPr/>
          </p:nvSpPr>
          <p:spPr>
            <a:xfrm>
              <a:off x="1429406" y="4917757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Add d to inverted index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2" name="11 - Διάγραμμα ροής: Απόφαση"/>
            <p:cNvSpPr/>
            <p:nvPr/>
          </p:nvSpPr>
          <p:spPr>
            <a:xfrm>
              <a:off x="1336906" y="5517232"/>
              <a:ext cx="1656184" cy="57606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</a:rPr>
                <a:t>Has more docs?</a:t>
              </a:r>
              <a:endParaRPr lang="en-GB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12 - Ορθογώνιο"/>
            <p:cNvSpPr/>
            <p:nvPr/>
          </p:nvSpPr>
          <p:spPr>
            <a:xfrm>
              <a:off x="1403648" y="1268760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Get document d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14 - Ευθύγραμμο βέλος σύνδεσης"/>
            <p:cNvCxnSpPr>
              <a:stCxn id="13" idx="2"/>
              <a:endCxn id="6" idx="0"/>
            </p:cNvCxnSpPr>
            <p:nvPr/>
          </p:nvCxnSpPr>
          <p:spPr>
            <a:xfrm rot="5400000">
              <a:off x="2032402" y="1792134"/>
              <a:ext cx="182653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ύγραμμο βέλος σύνδεσης"/>
            <p:cNvCxnSpPr>
              <a:stCxn id="6" idx="2"/>
              <a:endCxn id="7" idx="0"/>
            </p:cNvCxnSpPr>
            <p:nvPr/>
          </p:nvCxnSpPr>
          <p:spPr>
            <a:xfrm rot="5400000">
              <a:off x="1999031" y="2512214"/>
              <a:ext cx="249395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- Ευθύγραμμο βέλος σύνδεσης"/>
            <p:cNvCxnSpPr>
              <a:stCxn id="7" idx="2"/>
              <a:endCxn id="8" idx="0"/>
            </p:cNvCxnSpPr>
            <p:nvPr/>
          </p:nvCxnSpPr>
          <p:spPr>
            <a:xfrm rot="16200000" flipH="1">
              <a:off x="2053037" y="3139651"/>
              <a:ext cx="156895" cy="1551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ύγραμμο βέλος σύνδεσης"/>
            <p:cNvCxnSpPr>
              <a:stCxn id="8" idx="2"/>
              <a:endCxn id="9" idx="0"/>
            </p:cNvCxnSpPr>
            <p:nvPr/>
          </p:nvCxnSpPr>
          <p:spPr>
            <a:xfrm rot="16200000" flipH="1">
              <a:off x="2006787" y="3934372"/>
              <a:ext cx="275153" cy="1024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- Ευθύγραμμο βέλος σύνδεσης"/>
            <p:cNvCxnSpPr>
              <a:stCxn id="9" idx="2"/>
              <a:endCxn id="11" idx="0"/>
            </p:cNvCxnSpPr>
            <p:nvPr/>
          </p:nvCxnSpPr>
          <p:spPr>
            <a:xfrm rot="5400000">
              <a:off x="2017176" y="4785446"/>
              <a:ext cx="26462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- Ευθύγραμμο βέλος σύνδεσης"/>
            <p:cNvCxnSpPr>
              <a:stCxn id="11" idx="2"/>
              <a:endCxn id="12" idx="0"/>
            </p:cNvCxnSpPr>
            <p:nvPr/>
          </p:nvCxnSpPr>
          <p:spPr>
            <a:xfrm rot="16200000" flipH="1">
              <a:off x="2073529" y="5425762"/>
              <a:ext cx="167427" cy="1551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- Γωνιακή σύνδεση"/>
            <p:cNvCxnSpPr>
              <a:stCxn id="12" idx="1"/>
              <a:endCxn id="13" idx="1"/>
            </p:cNvCxnSpPr>
            <p:nvPr/>
          </p:nvCxnSpPr>
          <p:spPr>
            <a:xfrm rot="10800000" flipH="1">
              <a:off x="1336906" y="1484784"/>
              <a:ext cx="66742" cy="4320480"/>
            </a:xfrm>
            <a:prstGeom prst="bentConnector3">
              <a:avLst>
                <a:gd name="adj1" fmla="val -709146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41 - TextBox"/>
            <p:cNvSpPr txBox="1"/>
            <p:nvPr/>
          </p:nvSpPr>
          <p:spPr>
            <a:xfrm>
              <a:off x="899592" y="5577106"/>
              <a:ext cx="50405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dirty="0" smtClean="0"/>
                <a:t>yes</a:t>
              </a:r>
              <a:endParaRPr lang="en-GB" sz="1050" dirty="0"/>
            </a:p>
          </p:txBody>
        </p:sp>
      </p:grpSp>
      <p:sp>
        <p:nvSpPr>
          <p:cNvPr id="28" name="27 - Ορθογώνιο"/>
          <p:cNvSpPr/>
          <p:nvPr/>
        </p:nvSpPr>
        <p:spPr>
          <a:xfrm>
            <a:off x="1010237" y="3140969"/>
            <a:ext cx="2304256" cy="158417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068960"/>
            <a:ext cx="3159249" cy="248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Streaming FSD with application to Twitter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4" name="33 - Ορθογώνιο"/>
          <p:cNvSpPr/>
          <p:nvPr/>
        </p:nvSpPr>
        <p:spPr>
          <a:xfrm>
            <a:off x="4499992" y="1268760"/>
            <a:ext cx="4176464" cy="4824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6" name="35 - TextBox"/>
          <p:cNvSpPr txBox="1"/>
          <p:nvPr/>
        </p:nvSpPr>
        <p:spPr>
          <a:xfrm>
            <a:off x="4644008" y="1340768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Algorithm</a:t>
            </a:r>
            <a:endParaRPr lang="en-GB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4" name="42 - Ομάδα"/>
          <p:cNvGrpSpPr/>
          <p:nvPr/>
        </p:nvGrpSpPr>
        <p:grpSpPr>
          <a:xfrm>
            <a:off x="899592" y="1268760"/>
            <a:ext cx="2139748" cy="4824536"/>
            <a:chOff x="899592" y="1268760"/>
            <a:chExt cx="2139748" cy="4824536"/>
          </a:xfrm>
        </p:grpSpPr>
        <p:sp>
          <p:nvSpPr>
            <p:cNvPr id="6" name="5 - Ορθογώνιο"/>
            <p:cNvSpPr/>
            <p:nvPr/>
          </p:nvSpPr>
          <p:spPr>
            <a:xfrm>
              <a:off x="1403648" y="1883461"/>
              <a:ext cx="1440160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Apply method LSH</a:t>
              </a:r>
            </a:p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S</a:t>
              </a:r>
              <a:r>
                <a:rPr lang="en-GB" sz="1050" dirty="0" smtClean="0">
                  <a:solidFill>
                    <a:schemeClr val="tx1"/>
                  </a:solidFill>
                  <a:sym typeface="Wingdings" pitchFamily="2" charset="2"/>
                </a:rPr>
                <a:t> set of points that collide with d in LSH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" name="6 - Ορθογώνιο"/>
            <p:cNvSpPr/>
            <p:nvPr/>
          </p:nvSpPr>
          <p:spPr>
            <a:xfrm>
              <a:off x="1403648" y="2636912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Apply FSD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8" name="7 - Διάγραμμα ροής: Απόφαση"/>
            <p:cNvSpPr/>
            <p:nvPr/>
          </p:nvSpPr>
          <p:spPr>
            <a:xfrm>
              <a:off x="1239140" y="3225855"/>
              <a:ext cx="1800200" cy="57606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err="1" smtClean="0">
                  <a:solidFill>
                    <a:schemeClr val="tx1"/>
                  </a:solidFill>
                </a:rPr>
                <a:t>dismin</a:t>
              </a:r>
              <a:r>
                <a:rPr lang="en-GB" sz="1100" dirty="0" smtClean="0">
                  <a:solidFill>
                    <a:schemeClr val="tx1"/>
                  </a:solidFill>
                </a:rPr>
                <a:t>(d) &gt;= t</a:t>
              </a:r>
              <a:endParaRPr lang="en-GB"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8 - Ορθογώνιο"/>
            <p:cNvSpPr/>
            <p:nvPr/>
          </p:nvSpPr>
          <p:spPr>
            <a:xfrm>
              <a:off x="1429406" y="4077072"/>
              <a:ext cx="1440160" cy="57606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Compare d to a fixed # of most recent documents &amp; update distance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1" name="10 - Ορθογώνιο"/>
            <p:cNvSpPr/>
            <p:nvPr/>
          </p:nvSpPr>
          <p:spPr>
            <a:xfrm>
              <a:off x="1429406" y="4917757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Add d to inverted index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2" name="11 - Διάγραμμα ροής: Απόφαση"/>
            <p:cNvSpPr/>
            <p:nvPr/>
          </p:nvSpPr>
          <p:spPr>
            <a:xfrm>
              <a:off x="1336906" y="5517232"/>
              <a:ext cx="1656184" cy="57606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</a:rPr>
                <a:t>Has more docs?</a:t>
              </a:r>
              <a:endParaRPr lang="en-GB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12 - Ορθογώνιο"/>
            <p:cNvSpPr/>
            <p:nvPr/>
          </p:nvSpPr>
          <p:spPr>
            <a:xfrm>
              <a:off x="1403648" y="1268760"/>
              <a:ext cx="1440160" cy="432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Get document d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14 - Ευθύγραμμο βέλος σύνδεσης"/>
            <p:cNvCxnSpPr>
              <a:stCxn id="13" idx="2"/>
              <a:endCxn id="6" idx="0"/>
            </p:cNvCxnSpPr>
            <p:nvPr/>
          </p:nvCxnSpPr>
          <p:spPr>
            <a:xfrm rot="5400000">
              <a:off x="2032402" y="1792134"/>
              <a:ext cx="182653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ύγραμμο βέλος σύνδεσης"/>
            <p:cNvCxnSpPr>
              <a:stCxn id="6" idx="2"/>
              <a:endCxn id="7" idx="0"/>
            </p:cNvCxnSpPr>
            <p:nvPr/>
          </p:nvCxnSpPr>
          <p:spPr>
            <a:xfrm rot="5400000">
              <a:off x="1999031" y="2512214"/>
              <a:ext cx="249395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- Ευθύγραμμο βέλος σύνδεσης"/>
            <p:cNvCxnSpPr>
              <a:stCxn id="7" idx="2"/>
              <a:endCxn id="8" idx="0"/>
            </p:cNvCxnSpPr>
            <p:nvPr/>
          </p:nvCxnSpPr>
          <p:spPr>
            <a:xfrm rot="16200000" flipH="1">
              <a:off x="2053037" y="3139651"/>
              <a:ext cx="156895" cy="1551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ύγραμμο βέλος σύνδεσης"/>
            <p:cNvCxnSpPr>
              <a:stCxn id="8" idx="2"/>
              <a:endCxn id="9" idx="0"/>
            </p:cNvCxnSpPr>
            <p:nvPr/>
          </p:nvCxnSpPr>
          <p:spPr>
            <a:xfrm rot="16200000" flipH="1">
              <a:off x="2006787" y="3934372"/>
              <a:ext cx="275153" cy="1024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- Ευθύγραμμο βέλος σύνδεσης"/>
            <p:cNvCxnSpPr>
              <a:stCxn id="9" idx="2"/>
              <a:endCxn id="11" idx="0"/>
            </p:cNvCxnSpPr>
            <p:nvPr/>
          </p:nvCxnSpPr>
          <p:spPr>
            <a:xfrm rot="5400000">
              <a:off x="2017176" y="4785446"/>
              <a:ext cx="26462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- Ευθύγραμμο βέλος σύνδεσης"/>
            <p:cNvCxnSpPr>
              <a:stCxn id="11" idx="2"/>
              <a:endCxn id="12" idx="0"/>
            </p:cNvCxnSpPr>
            <p:nvPr/>
          </p:nvCxnSpPr>
          <p:spPr>
            <a:xfrm rot="16200000" flipH="1">
              <a:off x="2073529" y="5425762"/>
              <a:ext cx="167427" cy="1551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- Γωνιακή σύνδεση"/>
            <p:cNvCxnSpPr>
              <a:stCxn id="12" idx="1"/>
              <a:endCxn id="13" idx="1"/>
            </p:cNvCxnSpPr>
            <p:nvPr/>
          </p:nvCxnSpPr>
          <p:spPr>
            <a:xfrm rot="10800000" flipH="1">
              <a:off x="1336906" y="1484784"/>
              <a:ext cx="66742" cy="4320480"/>
            </a:xfrm>
            <a:prstGeom prst="bentConnector3">
              <a:avLst>
                <a:gd name="adj1" fmla="val -709146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41 - TextBox"/>
            <p:cNvSpPr txBox="1"/>
            <p:nvPr/>
          </p:nvSpPr>
          <p:spPr>
            <a:xfrm>
              <a:off x="899592" y="5577106"/>
              <a:ext cx="50405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dirty="0" smtClean="0"/>
                <a:t>yes</a:t>
              </a:r>
              <a:endParaRPr lang="en-GB" sz="1050" dirty="0"/>
            </a:p>
          </p:txBody>
        </p:sp>
      </p:grp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772816"/>
            <a:ext cx="367240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Constant Space &amp; Time Approach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Limit the number of documents inside a single bucket to a constant.</a:t>
            </a:r>
          </a:p>
          <a:p>
            <a:pPr lvl="1"/>
            <a:r>
              <a:rPr lang="en-GB" dirty="0" smtClean="0"/>
              <a:t>If the bucket is full the oldest document is removed.</a:t>
            </a:r>
          </a:p>
          <a:p>
            <a:endParaRPr lang="en-GB" dirty="0" smtClean="0"/>
          </a:p>
          <a:p>
            <a:r>
              <a:rPr lang="en-GB" dirty="0" smtClean="0"/>
              <a:t>Limit the number of comparisons to a constant.</a:t>
            </a:r>
          </a:p>
          <a:p>
            <a:pPr lvl="1"/>
            <a:r>
              <a:rPr lang="en-GB" dirty="0" smtClean="0"/>
              <a:t>Compare each new document with at most 3L documents it collided with. Take the 3L documents that collide most frequently.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Detecting Events in Twitter Posts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Threading</a:t>
            </a:r>
          </a:p>
          <a:p>
            <a:pPr lvl="1"/>
            <a:r>
              <a:rPr lang="en-GB" dirty="0" smtClean="0"/>
              <a:t>Subsets of tweets with the same topic.</a:t>
            </a:r>
          </a:p>
          <a:p>
            <a:pPr lvl="1"/>
            <a:r>
              <a:rPr lang="en-GB" dirty="0" smtClean="0"/>
              <a:t>Run streaming FSD and assign a novelty score to each tweet. Output which other tweet is most similar to.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Link Relation</a:t>
            </a:r>
          </a:p>
          <a:p>
            <a:pPr lvl="1"/>
            <a:r>
              <a:rPr lang="en-GB" i="1" dirty="0" smtClean="0"/>
              <a:t>a</a:t>
            </a:r>
            <a:r>
              <a:rPr lang="en-GB" dirty="0" smtClean="0"/>
              <a:t> links to tweet </a:t>
            </a:r>
            <a:r>
              <a:rPr lang="en-GB" i="1" dirty="0" smtClean="0"/>
              <a:t>b</a:t>
            </a:r>
            <a:r>
              <a:rPr lang="en-GB" dirty="0" smtClean="0"/>
              <a:t>, if </a:t>
            </a:r>
            <a:r>
              <a:rPr lang="en-GB" i="1" dirty="0" smtClean="0"/>
              <a:t>b</a:t>
            </a:r>
            <a:r>
              <a:rPr lang="en-GB" dirty="0" smtClean="0"/>
              <a:t> is the nearest neighbour of </a:t>
            </a:r>
            <a:r>
              <a:rPr lang="en-GB" i="1" dirty="0" smtClean="0"/>
              <a:t>a</a:t>
            </a:r>
            <a:r>
              <a:rPr lang="en-GB" dirty="0" smtClean="0"/>
              <a:t> and </a:t>
            </a:r>
          </a:p>
          <a:p>
            <a:pPr lvl="1">
              <a:buNone/>
            </a:pPr>
            <a:r>
              <a:rPr lang="en-GB" dirty="0" smtClean="0"/>
              <a:t>	1-cos(</a:t>
            </a:r>
            <a:r>
              <a:rPr lang="en-GB" i="1" dirty="0" smtClean="0"/>
              <a:t>a, b</a:t>
            </a:r>
            <a:r>
              <a:rPr lang="en-GB" dirty="0" smtClean="0"/>
              <a:t>) &lt; thresh</a:t>
            </a:r>
          </a:p>
          <a:p>
            <a:pPr lvl="1"/>
            <a:r>
              <a:rPr lang="en-GB" dirty="0" smtClean="0"/>
              <a:t>If the neighbour of </a:t>
            </a:r>
            <a:r>
              <a:rPr lang="el-GR" dirty="0" smtClean="0"/>
              <a:t>α</a:t>
            </a:r>
            <a:r>
              <a:rPr lang="en-GB" dirty="0" smtClean="0"/>
              <a:t> is within the distance thresh we assign it to an existing thread. Otherwise, create a new thread.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Twitter Experiments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163.5 million time stamped tweets.</a:t>
            </a:r>
          </a:p>
          <a:p>
            <a:endParaRPr lang="en-GB" dirty="0" smtClean="0"/>
          </a:p>
          <a:p>
            <a:r>
              <a:rPr lang="en-GB" dirty="0" smtClean="0"/>
              <a:t>Manually labelled the first tweet of each thread as:</a:t>
            </a:r>
          </a:p>
          <a:p>
            <a:pPr lvl="1"/>
            <a:r>
              <a:rPr lang="en-GB" dirty="0" smtClean="0"/>
              <a:t>Event</a:t>
            </a:r>
          </a:p>
          <a:p>
            <a:pPr lvl="1"/>
            <a:r>
              <a:rPr lang="en-GB" dirty="0" smtClean="0"/>
              <a:t>Neutral</a:t>
            </a:r>
          </a:p>
          <a:p>
            <a:pPr lvl="1"/>
            <a:r>
              <a:rPr lang="en-GB" dirty="0" smtClean="0"/>
              <a:t>Spam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Gold Standard: 820 tweets on which both annotators agreed.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Twitter Results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Ways of ranking the threads:</a:t>
            </a:r>
          </a:p>
          <a:p>
            <a:pPr lvl="1"/>
            <a:r>
              <a:rPr lang="en-GB" dirty="0" smtClean="0"/>
              <a:t>Baseline – random ordering of tweets</a:t>
            </a:r>
          </a:p>
          <a:p>
            <a:pPr lvl="1"/>
            <a:r>
              <a:rPr lang="en-GB" dirty="0" smtClean="0"/>
              <a:t>Size of thread – threads are ranked according to #of tweets</a:t>
            </a:r>
          </a:p>
          <a:p>
            <a:pPr lvl="1"/>
            <a:r>
              <a:rPr lang="en-GB" dirty="0" smtClean="0"/>
              <a:t>Number of users - threads are ranked according to unique #of users posting in a thread</a:t>
            </a:r>
          </a:p>
          <a:p>
            <a:pPr lvl="1"/>
            <a:r>
              <a:rPr lang="en-GB" dirty="0" smtClean="0"/>
              <a:t>Entropy + users </a:t>
            </a:r>
          </a:p>
          <a:p>
            <a:pPr lvl="2"/>
            <a:r>
              <a:rPr lang="en-GB" dirty="0" smtClean="0"/>
              <a:t>                             , </a:t>
            </a:r>
            <a:r>
              <a:rPr lang="en-GB" dirty="0" err="1" smtClean="0"/>
              <a:t>n</a:t>
            </a:r>
            <a:r>
              <a:rPr lang="en-GB" sz="1600" dirty="0" err="1" smtClean="0"/>
              <a:t>i</a:t>
            </a:r>
            <a:r>
              <a:rPr lang="en-GB" sz="1600" dirty="0" smtClean="0"/>
              <a:t>:</a:t>
            </a:r>
            <a:r>
              <a:rPr lang="en-GB" dirty="0" smtClean="0"/>
              <a:t> #of times word </a:t>
            </a:r>
            <a:r>
              <a:rPr lang="en-GB" dirty="0" err="1" smtClean="0"/>
              <a:t>i</a:t>
            </a:r>
            <a:r>
              <a:rPr lang="en-GB" dirty="0" smtClean="0"/>
              <a:t> appears in the thread, </a:t>
            </a:r>
          </a:p>
          <a:p>
            <a:pPr lvl="2">
              <a:buNone/>
            </a:pPr>
            <a:r>
              <a:rPr lang="en-GB" dirty="0" smtClean="0"/>
              <a:t>					, total #of words in the thread</a:t>
            </a:r>
            <a:endParaRPr lang="en-GB" dirty="0"/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758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3795420"/>
            <a:ext cx="1872208" cy="497676"/>
          </a:xfrm>
          <a:prstGeom prst="rect">
            <a:avLst/>
          </a:prstGeom>
          <a:noFill/>
        </p:spPr>
      </p:pic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4077072"/>
            <a:ext cx="792088" cy="4137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Twitter Results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68760"/>
            <a:ext cx="440055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z="2800" dirty="0" smtClean="0"/>
              <a:t>Supervised Machine Learning: A review of Classification Techniques, S.B </a:t>
            </a:r>
            <a:r>
              <a:rPr lang="en-GB" sz="2800" dirty="0" err="1" smtClean="0"/>
              <a:t>Kotsiantis</a:t>
            </a:r>
            <a:endParaRPr lang="en-GB" sz="2800" dirty="0" smtClean="0"/>
          </a:p>
          <a:p>
            <a:r>
              <a:rPr lang="en-GB" sz="2800" dirty="0" smtClean="0"/>
              <a:t>Earthquake shakes Twitter Users: Real-time Event Detection by Social Sensors, Takeshi </a:t>
            </a:r>
            <a:r>
              <a:rPr lang="en-GB" sz="2800" dirty="0" err="1" smtClean="0"/>
              <a:t>Sakaki</a:t>
            </a:r>
            <a:r>
              <a:rPr lang="en-GB" sz="2800" dirty="0" smtClean="0"/>
              <a:t>, Makoto Okazaki, Yutaka Matsuo</a:t>
            </a:r>
          </a:p>
          <a:p>
            <a:r>
              <a:rPr lang="en-GB" sz="2800" dirty="0" smtClean="0"/>
              <a:t>Streaming First Story Detection with application to Twitter, </a:t>
            </a:r>
            <a:r>
              <a:rPr lang="en-GB" sz="2800" dirty="0" err="1" smtClean="0"/>
              <a:t>Sasa</a:t>
            </a:r>
            <a:r>
              <a:rPr lang="en-GB" sz="2800" dirty="0" smtClean="0"/>
              <a:t> </a:t>
            </a:r>
            <a:r>
              <a:rPr lang="en-GB" sz="2800" dirty="0" err="1" smtClean="0"/>
              <a:t>Petrovic</a:t>
            </a:r>
            <a:r>
              <a:rPr lang="en-GB" sz="2800" dirty="0" smtClean="0"/>
              <a:t>, Miles Osborne,  Victor </a:t>
            </a:r>
            <a:r>
              <a:rPr lang="en-GB" sz="2800" dirty="0" err="1" smtClean="0"/>
              <a:t>Lavrenko</a:t>
            </a:r>
            <a:endParaRPr lang="en-GB" sz="2800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Supervised Learning Algorithms - Process</a:t>
            </a:r>
            <a:endParaRPr lang="en-GB" dirty="0"/>
          </a:p>
        </p:txBody>
      </p:sp>
      <p:grpSp>
        <p:nvGrpSpPr>
          <p:cNvPr id="40" name="39 - Ομάδα"/>
          <p:cNvGrpSpPr/>
          <p:nvPr/>
        </p:nvGrpSpPr>
        <p:grpSpPr>
          <a:xfrm>
            <a:off x="2051720" y="1268760"/>
            <a:ext cx="4680520" cy="4896544"/>
            <a:chOff x="2051720" y="1268760"/>
            <a:chExt cx="4680520" cy="4896544"/>
          </a:xfrm>
        </p:grpSpPr>
        <p:grpSp>
          <p:nvGrpSpPr>
            <p:cNvPr id="64" name="63 - Ομάδα"/>
            <p:cNvGrpSpPr/>
            <p:nvPr/>
          </p:nvGrpSpPr>
          <p:grpSpPr>
            <a:xfrm>
              <a:off x="2051720" y="1268760"/>
              <a:ext cx="4680520" cy="4896544"/>
              <a:chOff x="2051720" y="1340768"/>
              <a:chExt cx="4680520" cy="4896544"/>
            </a:xfrm>
          </p:grpSpPr>
          <p:sp>
            <p:nvSpPr>
              <p:cNvPr id="4" name="3 - Έλλειψη"/>
              <p:cNvSpPr/>
              <p:nvPr/>
            </p:nvSpPr>
            <p:spPr>
              <a:xfrm>
                <a:off x="3995936" y="1340768"/>
                <a:ext cx="1152128" cy="360040"/>
              </a:xfrm>
              <a:prstGeom prst="ellipse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2"/>
                    </a:solidFill>
                  </a:rPr>
                  <a:t>Problem</a:t>
                </a:r>
                <a:endParaRPr lang="en-GB" sz="14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5" name="4 - Ορθογώνιο"/>
              <p:cNvSpPr/>
              <p:nvPr/>
            </p:nvSpPr>
            <p:spPr>
              <a:xfrm>
                <a:off x="3877678" y="1844824"/>
                <a:ext cx="1368152" cy="648072"/>
              </a:xfrm>
              <a:prstGeom prst="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2"/>
                    </a:solidFill>
                  </a:rPr>
                  <a:t>Identification of required data</a:t>
                </a:r>
                <a:endParaRPr lang="en-GB" sz="14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6" name="5 - Ορθογώνιο"/>
              <p:cNvSpPr/>
              <p:nvPr/>
            </p:nvSpPr>
            <p:spPr>
              <a:xfrm>
                <a:off x="3707904" y="2636912"/>
                <a:ext cx="1728192" cy="288032"/>
              </a:xfrm>
              <a:prstGeom prst="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2"/>
                    </a:solidFill>
                  </a:rPr>
                  <a:t>Data pre-processing</a:t>
                </a:r>
                <a:endParaRPr lang="en-GB" sz="14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7" name="6 - Ορθογώνιο"/>
              <p:cNvSpPr/>
              <p:nvPr/>
            </p:nvSpPr>
            <p:spPr>
              <a:xfrm>
                <a:off x="4047452" y="3573016"/>
                <a:ext cx="1080120" cy="6480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2"/>
                    </a:solidFill>
                  </a:rPr>
                  <a:t>Algorithm Selection</a:t>
                </a:r>
                <a:endParaRPr lang="en-GB" sz="14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8" name="7 - Ορθογώνιο"/>
              <p:cNvSpPr/>
              <p:nvPr/>
            </p:nvSpPr>
            <p:spPr>
              <a:xfrm>
                <a:off x="4008815" y="4437112"/>
                <a:ext cx="1152128" cy="28803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2"/>
                    </a:solidFill>
                  </a:rPr>
                  <a:t>Training</a:t>
                </a:r>
                <a:endParaRPr lang="en-GB" sz="14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9" name="8 - Ορθογώνιο"/>
              <p:cNvSpPr/>
              <p:nvPr/>
            </p:nvSpPr>
            <p:spPr>
              <a:xfrm>
                <a:off x="4005248" y="4941168"/>
                <a:ext cx="1166196" cy="57606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2"/>
                    </a:solidFill>
                  </a:rPr>
                  <a:t>Evaluation with test set</a:t>
                </a:r>
                <a:endParaRPr lang="en-GB" sz="14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10" name="9 - Ορθογώνιο"/>
              <p:cNvSpPr/>
              <p:nvPr/>
            </p:nvSpPr>
            <p:spPr>
              <a:xfrm>
                <a:off x="5652120" y="5733256"/>
                <a:ext cx="1080120" cy="43204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2"/>
                    </a:solidFill>
                  </a:rPr>
                  <a:t>Classifier</a:t>
                </a:r>
                <a:endParaRPr lang="en-GB" sz="1400" dirty="0">
                  <a:solidFill>
                    <a:schemeClr val="tx2"/>
                  </a:solidFill>
                </a:endParaRPr>
              </a:p>
            </p:txBody>
          </p:sp>
          <p:cxnSp>
            <p:nvCxnSpPr>
              <p:cNvPr id="12" name="11 - Ευθύγραμμο βέλος σύνδεσης"/>
              <p:cNvCxnSpPr>
                <a:stCxn id="4" idx="4"/>
                <a:endCxn id="5" idx="0"/>
              </p:cNvCxnSpPr>
              <p:nvPr/>
            </p:nvCxnSpPr>
            <p:spPr>
              <a:xfrm rot="5400000">
                <a:off x="4494869" y="1767693"/>
                <a:ext cx="144016" cy="10246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13 - Ευθύγραμμο βέλος σύνδεσης"/>
              <p:cNvCxnSpPr>
                <a:stCxn id="5" idx="2"/>
                <a:endCxn id="6" idx="0"/>
              </p:cNvCxnSpPr>
              <p:nvPr/>
            </p:nvCxnSpPr>
            <p:spPr>
              <a:xfrm rot="16200000" flipH="1">
                <a:off x="4494869" y="2559781"/>
                <a:ext cx="144016" cy="1024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14 - Ορθογώνιο"/>
              <p:cNvSpPr/>
              <p:nvPr/>
            </p:nvSpPr>
            <p:spPr>
              <a:xfrm>
                <a:off x="2051720" y="4437112"/>
                <a:ext cx="1512168" cy="28803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2"/>
                    </a:solidFill>
                  </a:rPr>
                  <a:t>Parameter Tuning</a:t>
                </a:r>
                <a:endParaRPr lang="en-GB" sz="14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16" name="15 - Ρόμβος"/>
              <p:cNvSpPr/>
              <p:nvPr/>
            </p:nvSpPr>
            <p:spPr>
              <a:xfrm>
                <a:off x="4237718" y="5661248"/>
                <a:ext cx="720080" cy="576064"/>
              </a:xfrm>
              <a:prstGeom prst="diamond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 smtClean="0">
                    <a:solidFill>
                      <a:schemeClr val="tx2"/>
                    </a:solidFill>
                  </a:rPr>
                  <a:t>ok?</a:t>
                </a:r>
                <a:endParaRPr lang="en-GB" sz="1000" dirty="0">
                  <a:solidFill>
                    <a:schemeClr val="tx2"/>
                  </a:solidFill>
                </a:endParaRPr>
              </a:p>
            </p:txBody>
          </p:sp>
          <p:cxnSp>
            <p:nvCxnSpPr>
              <p:cNvPr id="18" name="17 - Ευθύγραμμο βέλος σύνδεσης"/>
              <p:cNvCxnSpPr>
                <a:stCxn id="6" idx="2"/>
                <a:endCxn id="53" idx="0"/>
              </p:cNvCxnSpPr>
              <p:nvPr/>
            </p:nvCxnSpPr>
            <p:spPr>
              <a:xfrm rot="5400000">
                <a:off x="4463988" y="3032956"/>
                <a:ext cx="216024" cy="1588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19 - Ευθύγραμμο βέλος σύνδεσης"/>
              <p:cNvCxnSpPr>
                <a:stCxn id="7" idx="2"/>
                <a:endCxn id="8" idx="0"/>
              </p:cNvCxnSpPr>
              <p:nvPr/>
            </p:nvCxnSpPr>
            <p:spPr>
              <a:xfrm rot="5400000">
                <a:off x="4478184" y="4327784"/>
                <a:ext cx="216024" cy="2633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21 - Ευθύγραμμο βέλος σύνδεσης"/>
              <p:cNvCxnSpPr>
                <a:stCxn id="8" idx="2"/>
                <a:endCxn id="9" idx="0"/>
              </p:cNvCxnSpPr>
              <p:nvPr/>
            </p:nvCxnSpPr>
            <p:spPr>
              <a:xfrm rot="16200000" flipH="1">
                <a:off x="4478600" y="4831422"/>
                <a:ext cx="216024" cy="3467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24 - Ευθύγραμμο βέλος σύνδεσης"/>
              <p:cNvCxnSpPr>
                <a:stCxn id="9" idx="2"/>
                <a:endCxn id="16" idx="0"/>
              </p:cNvCxnSpPr>
              <p:nvPr/>
            </p:nvCxnSpPr>
            <p:spPr>
              <a:xfrm rot="16200000" flipH="1">
                <a:off x="4521044" y="5584534"/>
                <a:ext cx="144016" cy="9412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26 - Ευθύγραμμο βέλος σύνδεσης"/>
              <p:cNvCxnSpPr>
                <a:stCxn id="16" idx="3"/>
                <a:endCxn id="10" idx="1"/>
              </p:cNvCxnSpPr>
              <p:nvPr/>
            </p:nvCxnSpPr>
            <p:spPr>
              <a:xfrm>
                <a:off x="4957798" y="5949280"/>
                <a:ext cx="694322" cy="1588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29 - Shape"/>
              <p:cNvCxnSpPr>
                <a:stCxn id="16" idx="1"/>
                <a:endCxn id="15" idx="2"/>
              </p:cNvCxnSpPr>
              <p:nvPr/>
            </p:nvCxnSpPr>
            <p:spPr>
              <a:xfrm rot="10800000">
                <a:off x="2807804" y="4725144"/>
                <a:ext cx="1429914" cy="1224136"/>
              </a:xfrm>
              <a:prstGeom prst="bentConnector2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33 - Γωνιακή σύνδεση"/>
              <p:cNvCxnSpPr>
                <a:stCxn id="16" idx="1"/>
                <a:endCxn id="7" idx="1"/>
              </p:cNvCxnSpPr>
              <p:nvPr/>
            </p:nvCxnSpPr>
            <p:spPr>
              <a:xfrm rot="10800000">
                <a:off x="4047452" y="3897052"/>
                <a:ext cx="190266" cy="2052228"/>
              </a:xfrm>
              <a:prstGeom prst="bentConnector3">
                <a:avLst>
                  <a:gd name="adj1" fmla="val 1201635"/>
                </a:avLst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36 - Shape"/>
              <p:cNvCxnSpPr>
                <a:stCxn id="16" idx="1"/>
                <a:endCxn id="6" idx="1"/>
              </p:cNvCxnSpPr>
              <p:nvPr/>
            </p:nvCxnSpPr>
            <p:spPr>
              <a:xfrm rot="10800000">
                <a:off x="3707904" y="2780928"/>
                <a:ext cx="529814" cy="3168352"/>
              </a:xfrm>
              <a:prstGeom prst="bentConnector3">
                <a:avLst>
                  <a:gd name="adj1" fmla="val 432416"/>
                </a:avLst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44 - Γωνιακή σύνδεση"/>
              <p:cNvCxnSpPr>
                <a:stCxn id="16" idx="1"/>
                <a:endCxn id="5" idx="1"/>
              </p:cNvCxnSpPr>
              <p:nvPr/>
            </p:nvCxnSpPr>
            <p:spPr>
              <a:xfrm rot="10800000">
                <a:off x="3877678" y="2168860"/>
                <a:ext cx="360040" cy="3780420"/>
              </a:xfrm>
              <a:prstGeom prst="bentConnector3">
                <a:avLst>
                  <a:gd name="adj1" fmla="val 635666"/>
                </a:avLst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47 - Ευθύγραμμο βέλος σύνδεσης"/>
              <p:cNvCxnSpPr>
                <a:stCxn id="15" idx="3"/>
                <a:endCxn id="8" idx="1"/>
              </p:cNvCxnSpPr>
              <p:nvPr/>
            </p:nvCxnSpPr>
            <p:spPr>
              <a:xfrm>
                <a:off x="3563888" y="4581128"/>
                <a:ext cx="444927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48 - TextBox"/>
              <p:cNvSpPr txBox="1"/>
              <p:nvPr/>
            </p:nvSpPr>
            <p:spPr>
              <a:xfrm>
                <a:off x="5004048" y="5733257"/>
                <a:ext cx="43204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 smtClean="0"/>
                  <a:t>yes</a:t>
                </a:r>
                <a:endParaRPr lang="en-GB" sz="1000" dirty="0"/>
              </a:p>
            </p:txBody>
          </p:sp>
          <p:sp>
            <p:nvSpPr>
              <p:cNvPr id="50" name="49 - TextBox"/>
              <p:cNvSpPr txBox="1"/>
              <p:nvPr/>
            </p:nvSpPr>
            <p:spPr>
              <a:xfrm>
                <a:off x="3707904" y="5733256"/>
                <a:ext cx="43204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 smtClean="0"/>
                  <a:t>no</a:t>
                </a:r>
                <a:endParaRPr lang="en-GB" sz="1000" dirty="0"/>
              </a:p>
            </p:txBody>
          </p:sp>
          <p:sp>
            <p:nvSpPr>
              <p:cNvPr id="53" name="52 - Ορθογώνιο"/>
              <p:cNvSpPr/>
              <p:nvPr/>
            </p:nvSpPr>
            <p:spPr>
              <a:xfrm>
                <a:off x="3707904" y="3140968"/>
                <a:ext cx="1728192" cy="288032"/>
              </a:xfrm>
              <a:prstGeom prst="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2"/>
                    </a:solidFill>
                  </a:rPr>
                  <a:t>Def. of training set</a:t>
                </a:r>
                <a:endParaRPr lang="en-GB" sz="1400" dirty="0">
                  <a:solidFill>
                    <a:schemeClr val="tx2"/>
                  </a:solidFill>
                </a:endParaRPr>
              </a:p>
            </p:txBody>
          </p:sp>
          <p:cxnSp>
            <p:nvCxnSpPr>
              <p:cNvPr id="57" name="56 - Ευθύγραμμο βέλος σύνδεσης"/>
              <p:cNvCxnSpPr>
                <a:stCxn id="53" idx="2"/>
                <a:endCxn id="7" idx="0"/>
              </p:cNvCxnSpPr>
              <p:nvPr/>
            </p:nvCxnSpPr>
            <p:spPr>
              <a:xfrm rot="16200000" flipH="1">
                <a:off x="4507748" y="3493252"/>
                <a:ext cx="144016" cy="1551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35 - Γωνιακή σύνδεση"/>
            <p:cNvCxnSpPr>
              <a:stCxn id="16" idx="1"/>
              <a:endCxn id="53" idx="1"/>
            </p:cNvCxnSpPr>
            <p:nvPr/>
          </p:nvCxnSpPr>
          <p:spPr>
            <a:xfrm rot="10800000">
              <a:off x="3707904" y="3212976"/>
              <a:ext cx="529814" cy="2664296"/>
            </a:xfrm>
            <a:prstGeom prst="bentConnector3">
              <a:avLst>
                <a:gd name="adj1" fmla="val 427554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Applying SML on our Problem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72" name="71 - Ομάδα"/>
          <p:cNvGrpSpPr/>
          <p:nvPr/>
        </p:nvGrpSpPr>
        <p:grpSpPr>
          <a:xfrm>
            <a:off x="899592" y="1268760"/>
            <a:ext cx="3528392" cy="4752528"/>
            <a:chOff x="899592" y="1268760"/>
            <a:chExt cx="3528392" cy="4752528"/>
          </a:xfrm>
        </p:grpSpPr>
        <p:sp>
          <p:nvSpPr>
            <p:cNvPr id="6" name="5 - Έλλειψη"/>
            <p:cNvSpPr/>
            <p:nvPr/>
          </p:nvSpPr>
          <p:spPr>
            <a:xfrm>
              <a:off x="2326873" y="1268760"/>
              <a:ext cx="888268" cy="360040"/>
            </a:xfrm>
            <a:prstGeom prst="ellipse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Problem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7" name="6 - Ορθογώνιο"/>
            <p:cNvSpPr/>
            <p:nvPr/>
          </p:nvSpPr>
          <p:spPr>
            <a:xfrm>
              <a:off x="2267744" y="1772816"/>
              <a:ext cx="1031376" cy="648072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Identification of required data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8" name="7 - Ορθογώνιο"/>
            <p:cNvSpPr/>
            <p:nvPr/>
          </p:nvSpPr>
          <p:spPr>
            <a:xfrm>
              <a:off x="2123728" y="2564904"/>
              <a:ext cx="1302791" cy="288032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Data pre-processing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9" name="8 - Ορθογώνιο"/>
            <p:cNvSpPr/>
            <p:nvPr/>
          </p:nvSpPr>
          <p:spPr>
            <a:xfrm>
              <a:off x="2365232" y="3356992"/>
              <a:ext cx="81424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Algorithm Selection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10" name="9 - Ορθογώνιο"/>
            <p:cNvSpPr/>
            <p:nvPr/>
          </p:nvSpPr>
          <p:spPr>
            <a:xfrm>
              <a:off x="2345814" y="4221088"/>
              <a:ext cx="868527" cy="2880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Training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11" name="10 - Ορθογώνιο"/>
            <p:cNvSpPr/>
            <p:nvPr/>
          </p:nvSpPr>
          <p:spPr>
            <a:xfrm>
              <a:off x="2333416" y="4725144"/>
              <a:ext cx="879132" cy="57606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Evaluation with test set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12" name="11 - Ορθογώνιο"/>
            <p:cNvSpPr/>
            <p:nvPr/>
          </p:nvSpPr>
          <p:spPr>
            <a:xfrm>
              <a:off x="3613740" y="5517232"/>
              <a:ext cx="81424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Classifier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13" name="12 - Ευθύγραμμο βέλος σύνδεσης"/>
            <p:cNvCxnSpPr>
              <a:stCxn id="6" idx="4"/>
              <a:endCxn id="7" idx="0"/>
            </p:cNvCxnSpPr>
            <p:nvPr/>
          </p:nvCxnSpPr>
          <p:spPr>
            <a:xfrm rot="16200000" flipH="1">
              <a:off x="2705211" y="1694595"/>
              <a:ext cx="144016" cy="12425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3 - Ευθύγραμμο βέλος σύνδεσης"/>
            <p:cNvCxnSpPr>
              <a:stCxn id="7" idx="2"/>
              <a:endCxn id="8" idx="0"/>
            </p:cNvCxnSpPr>
            <p:nvPr/>
          </p:nvCxnSpPr>
          <p:spPr>
            <a:xfrm rot="5400000">
              <a:off x="2707270" y="2488742"/>
              <a:ext cx="144016" cy="830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14 - Ορθογώνιο"/>
            <p:cNvSpPr/>
            <p:nvPr/>
          </p:nvSpPr>
          <p:spPr>
            <a:xfrm>
              <a:off x="899592" y="4221088"/>
              <a:ext cx="1139942" cy="2880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Parameter Tuning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16" name="15 - Ρόμβος"/>
            <p:cNvSpPr/>
            <p:nvPr/>
          </p:nvSpPr>
          <p:spPr>
            <a:xfrm>
              <a:off x="2508663" y="5445224"/>
              <a:ext cx="542830" cy="576064"/>
            </a:xfrm>
            <a:prstGeom prst="diamon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 smtClean="0">
                  <a:solidFill>
                    <a:schemeClr val="tx2"/>
                  </a:solidFill>
                </a:rPr>
                <a:t>ok?</a:t>
              </a:r>
              <a:endParaRPr lang="en-GB" sz="800" dirty="0">
                <a:solidFill>
                  <a:schemeClr val="tx2"/>
                </a:solidFill>
              </a:endParaRPr>
            </a:p>
          </p:txBody>
        </p:sp>
        <p:cxnSp>
          <p:nvCxnSpPr>
            <p:cNvPr id="17" name="16 - Ευθύγραμμο βέλος σύνδεσης"/>
            <p:cNvCxnSpPr>
              <a:stCxn id="8" idx="2"/>
              <a:endCxn id="63" idx="0"/>
            </p:cNvCxnSpPr>
            <p:nvPr/>
          </p:nvCxnSpPr>
          <p:spPr>
            <a:xfrm rot="5400000">
              <a:off x="2726241" y="2901819"/>
              <a:ext cx="97766" cy="1588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- Ευθύγραμμο βέλος σύνδεσης"/>
            <p:cNvCxnSpPr>
              <a:stCxn id="9" idx="2"/>
              <a:endCxn id="10" idx="0"/>
            </p:cNvCxnSpPr>
            <p:nvPr/>
          </p:nvCxnSpPr>
          <p:spPr>
            <a:xfrm rot="16200000" flipH="1">
              <a:off x="2668204" y="4109214"/>
              <a:ext cx="216024" cy="7724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- Ευθύγραμμο βέλος σύνδεσης"/>
            <p:cNvCxnSpPr>
              <a:stCxn id="10" idx="2"/>
              <a:endCxn id="11" idx="0"/>
            </p:cNvCxnSpPr>
            <p:nvPr/>
          </p:nvCxnSpPr>
          <p:spPr>
            <a:xfrm rot="5400000">
              <a:off x="2668518" y="4613584"/>
              <a:ext cx="216024" cy="7095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ύγραμμο βέλος σύνδεσης"/>
            <p:cNvCxnSpPr>
              <a:stCxn id="11" idx="2"/>
              <a:endCxn id="16" idx="0"/>
            </p:cNvCxnSpPr>
            <p:nvPr/>
          </p:nvCxnSpPr>
          <p:spPr>
            <a:xfrm rot="16200000" flipH="1">
              <a:off x="2704522" y="5369668"/>
              <a:ext cx="144016" cy="7095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ύγραμμο βέλος σύνδεσης"/>
            <p:cNvCxnSpPr>
              <a:stCxn id="16" idx="3"/>
              <a:endCxn id="12" idx="1"/>
            </p:cNvCxnSpPr>
            <p:nvPr/>
          </p:nvCxnSpPr>
          <p:spPr>
            <a:xfrm>
              <a:off x="3051493" y="5733256"/>
              <a:ext cx="562247" cy="1588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- Shape"/>
            <p:cNvCxnSpPr>
              <a:stCxn id="16" idx="1"/>
              <a:endCxn id="15" idx="2"/>
            </p:cNvCxnSpPr>
            <p:nvPr/>
          </p:nvCxnSpPr>
          <p:spPr>
            <a:xfrm rot="10800000">
              <a:off x="1469563" y="4509120"/>
              <a:ext cx="1039100" cy="1224136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- Γωνιακή σύνδεση"/>
            <p:cNvCxnSpPr>
              <a:stCxn id="16" idx="1"/>
              <a:endCxn id="9" idx="1"/>
            </p:cNvCxnSpPr>
            <p:nvPr/>
          </p:nvCxnSpPr>
          <p:spPr>
            <a:xfrm rot="10800000">
              <a:off x="2365232" y="3681028"/>
              <a:ext cx="143431" cy="2052228"/>
            </a:xfrm>
            <a:prstGeom prst="bentConnector3">
              <a:avLst>
                <a:gd name="adj1" fmla="val 1188098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36 - Shape"/>
            <p:cNvCxnSpPr>
              <a:stCxn id="16" idx="1"/>
              <a:endCxn id="8" idx="1"/>
            </p:cNvCxnSpPr>
            <p:nvPr/>
          </p:nvCxnSpPr>
          <p:spPr>
            <a:xfrm rot="10800000">
              <a:off x="2123729" y="2708920"/>
              <a:ext cx="384935" cy="3024336"/>
            </a:xfrm>
            <a:prstGeom prst="bentConnector3">
              <a:avLst>
                <a:gd name="adj1" fmla="val 443774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- Γωνιακή σύνδεση"/>
            <p:cNvCxnSpPr>
              <a:stCxn id="16" idx="1"/>
              <a:endCxn id="7" idx="1"/>
            </p:cNvCxnSpPr>
            <p:nvPr/>
          </p:nvCxnSpPr>
          <p:spPr>
            <a:xfrm rot="10800000">
              <a:off x="2267745" y="2096852"/>
              <a:ext cx="240919" cy="3636404"/>
            </a:xfrm>
            <a:prstGeom prst="bentConnector3">
              <a:avLst>
                <a:gd name="adj1" fmla="val 702731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25 - Ευθύγραμμο βέλος σύνδεσης"/>
            <p:cNvCxnSpPr>
              <a:stCxn id="15" idx="3"/>
              <a:endCxn id="10" idx="1"/>
            </p:cNvCxnSpPr>
            <p:nvPr/>
          </p:nvCxnSpPr>
          <p:spPr>
            <a:xfrm>
              <a:off x="2039534" y="4365104"/>
              <a:ext cx="30628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26 - TextBox"/>
            <p:cNvSpPr txBox="1"/>
            <p:nvPr/>
          </p:nvSpPr>
          <p:spPr>
            <a:xfrm>
              <a:off x="3125192" y="5517233"/>
              <a:ext cx="43869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 smtClean="0"/>
                <a:t>yes</a:t>
              </a:r>
              <a:endParaRPr lang="en-GB" sz="1000" dirty="0"/>
            </a:p>
          </p:txBody>
        </p:sp>
        <p:sp>
          <p:nvSpPr>
            <p:cNvPr id="28" name="27 - TextBox"/>
            <p:cNvSpPr txBox="1"/>
            <p:nvPr/>
          </p:nvSpPr>
          <p:spPr>
            <a:xfrm>
              <a:off x="2148100" y="5517232"/>
              <a:ext cx="3256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 smtClean="0"/>
                <a:t>no</a:t>
              </a:r>
              <a:endParaRPr lang="en-GB" sz="1000" dirty="0"/>
            </a:p>
          </p:txBody>
        </p:sp>
        <p:sp>
          <p:nvSpPr>
            <p:cNvPr id="63" name="62 - Ορθογώνιο"/>
            <p:cNvSpPr/>
            <p:nvPr/>
          </p:nvSpPr>
          <p:spPr>
            <a:xfrm>
              <a:off x="2123728" y="2950702"/>
              <a:ext cx="1302791" cy="288032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Def. of training set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68" name="67 - Ευθύγραμμο βέλος σύνδεσης"/>
            <p:cNvCxnSpPr>
              <a:stCxn id="63" idx="2"/>
              <a:endCxn id="9" idx="0"/>
            </p:cNvCxnSpPr>
            <p:nvPr/>
          </p:nvCxnSpPr>
          <p:spPr>
            <a:xfrm rot="5400000">
              <a:off x="2714610" y="3296478"/>
              <a:ext cx="118258" cy="277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72 - Ομάδα"/>
          <p:cNvGrpSpPr/>
          <p:nvPr/>
        </p:nvGrpSpPr>
        <p:grpSpPr>
          <a:xfrm>
            <a:off x="5004048" y="1170994"/>
            <a:ext cx="3528392" cy="4922302"/>
            <a:chOff x="899592" y="1098986"/>
            <a:chExt cx="3528392" cy="4922302"/>
          </a:xfrm>
        </p:grpSpPr>
        <p:sp>
          <p:nvSpPr>
            <p:cNvPr id="74" name="73 - Έλλειψη"/>
            <p:cNvSpPr/>
            <p:nvPr/>
          </p:nvSpPr>
          <p:spPr>
            <a:xfrm>
              <a:off x="2195736" y="1098986"/>
              <a:ext cx="1152128" cy="360040"/>
            </a:xfrm>
            <a:prstGeom prst="ellipse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Event Detection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75" name="74 - Ορθογώνιο"/>
            <p:cNvSpPr/>
            <p:nvPr/>
          </p:nvSpPr>
          <p:spPr>
            <a:xfrm>
              <a:off x="2267744" y="1556792"/>
              <a:ext cx="1031376" cy="648072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Data from social networks (</a:t>
              </a:r>
              <a:r>
                <a:rPr lang="en-GB" sz="1000" dirty="0" err="1" smtClean="0">
                  <a:solidFill>
                    <a:schemeClr val="tx2"/>
                  </a:solidFill>
                </a:rPr>
                <a:t>i.e</a:t>
              </a:r>
              <a:r>
                <a:rPr lang="en-GB" sz="1000" dirty="0" smtClean="0">
                  <a:solidFill>
                    <a:schemeClr val="tx2"/>
                  </a:solidFill>
                </a:rPr>
                <a:t> Twitter)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76" name="75 - Ορθογώνιο"/>
            <p:cNvSpPr/>
            <p:nvPr/>
          </p:nvSpPr>
          <p:spPr>
            <a:xfrm>
              <a:off x="2123729" y="2348880"/>
              <a:ext cx="1296144" cy="504056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Select the most informative attributes, features  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77" name="76 - Ορθογώνιο"/>
            <p:cNvSpPr/>
            <p:nvPr/>
          </p:nvSpPr>
          <p:spPr>
            <a:xfrm>
              <a:off x="2365232" y="3429000"/>
              <a:ext cx="81424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Algorithm Selection???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78" name="77 - Ορθογώνιο"/>
            <p:cNvSpPr/>
            <p:nvPr/>
          </p:nvSpPr>
          <p:spPr>
            <a:xfrm>
              <a:off x="2345814" y="4221088"/>
              <a:ext cx="868527" cy="2880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Training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79" name="78 - Ορθογώνιο"/>
            <p:cNvSpPr/>
            <p:nvPr/>
          </p:nvSpPr>
          <p:spPr>
            <a:xfrm>
              <a:off x="2333416" y="4725144"/>
              <a:ext cx="879132" cy="57606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Evaluation with test set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80" name="79 - Ορθογώνιο"/>
            <p:cNvSpPr/>
            <p:nvPr/>
          </p:nvSpPr>
          <p:spPr>
            <a:xfrm>
              <a:off x="3613740" y="5517232"/>
              <a:ext cx="81424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Classifier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81" name="80 - Ευθύγραμμο βέλος σύνδεσης"/>
            <p:cNvCxnSpPr>
              <a:stCxn id="74" idx="4"/>
              <a:endCxn id="75" idx="0"/>
            </p:cNvCxnSpPr>
            <p:nvPr/>
          </p:nvCxnSpPr>
          <p:spPr>
            <a:xfrm rot="16200000" flipH="1">
              <a:off x="2728733" y="1502093"/>
              <a:ext cx="97766" cy="11632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81 - Ευθύγραμμο βέλος σύνδεσης"/>
            <p:cNvCxnSpPr>
              <a:stCxn id="75" idx="2"/>
              <a:endCxn id="76" idx="0"/>
            </p:cNvCxnSpPr>
            <p:nvPr/>
          </p:nvCxnSpPr>
          <p:spPr>
            <a:xfrm rot="5400000">
              <a:off x="2705609" y="2271057"/>
              <a:ext cx="144016" cy="1163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82 - Ορθογώνιο"/>
            <p:cNvSpPr/>
            <p:nvPr/>
          </p:nvSpPr>
          <p:spPr>
            <a:xfrm>
              <a:off x="899592" y="4221088"/>
              <a:ext cx="1139942" cy="2880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Parameter Tuning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84" name="83 - Ρόμβος"/>
            <p:cNvSpPr/>
            <p:nvPr/>
          </p:nvSpPr>
          <p:spPr>
            <a:xfrm>
              <a:off x="2508663" y="5445224"/>
              <a:ext cx="542830" cy="576064"/>
            </a:xfrm>
            <a:prstGeom prst="diamon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 smtClean="0">
                  <a:solidFill>
                    <a:schemeClr val="tx2"/>
                  </a:solidFill>
                </a:rPr>
                <a:t>ok?</a:t>
              </a:r>
              <a:endParaRPr lang="en-GB" sz="800" dirty="0">
                <a:solidFill>
                  <a:schemeClr val="tx2"/>
                </a:solidFill>
              </a:endParaRPr>
            </a:p>
          </p:txBody>
        </p:sp>
        <p:cxnSp>
          <p:nvCxnSpPr>
            <p:cNvPr id="85" name="84 - Ευθύγραμμο βέλος σύνδεσης"/>
            <p:cNvCxnSpPr>
              <a:stCxn id="76" idx="2"/>
              <a:endCxn id="97" idx="0"/>
            </p:cNvCxnSpPr>
            <p:nvPr/>
          </p:nvCxnSpPr>
          <p:spPr>
            <a:xfrm rot="16200000" flipH="1">
              <a:off x="2724579" y="2900157"/>
              <a:ext cx="97766" cy="3323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85 - Ευθύγραμμο βέλος σύνδεσης"/>
            <p:cNvCxnSpPr>
              <a:stCxn id="77" idx="2"/>
              <a:endCxn id="78" idx="0"/>
            </p:cNvCxnSpPr>
            <p:nvPr/>
          </p:nvCxnSpPr>
          <p:spPr>
            <a:xfrm rot="16200000" flipH="1">
              <a:off x="2704208" y="4145218"/>
              <a:ext cx="144016" cy="7724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86 - Ευθύγραμμο βέλος σύνδεσης"/>
            <p:cNvCxnSpPr>
              <a:stCxn id="78" idx="2"/>
              <a:endCxn id="79" idx="0"/>
            </p:cNvCxnSpPr>
            <p:nvPr/>
          </p:nvCxnSpPr>
          <p:spPr>
            <a:xfrm rot="5400000">
              <a:off x="2668518" y="4613584"/>
              <a:ext cx="216024" cy="7095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87 - Ευθύγραμμο βέλος σύνδεσης"/>
            <p:cNvCxnSpPr>
              <a:stCxn id="79" idx="2"/>
              <a:endCxn id="84" idx="0"/>
            </p:cNvCxnSpPr>
            <p:nvPr/>
          </p:nvCxnSpPr>
          <p:spPr>
            <a:xfrm rot="16200000" flipH="1">
              <a:off x="2704522" y="5369668"/>
              <a:ext cx="144016" cy="7095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88 - Ευθύγραμμο βέλος σύνδεσης"/>
            <p:cNvCxnSpPr>
              <a:stCxn id="84" idx="3"/>
              <a:endCxn id="80" idx="1"/>
            </p:cNvCxnSpPr>
            <p:nvPr/>
          </p:nvCxnSpPr>
          <p:spPr>
            <a:xfrm>
              <a:off x="3051493" y="5733256"/>
              <a:ext cx="562247" cy="1588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89 - Shape"/>
            <p:cNvCxnSpPr>
              <a:stCxn id="84" idx="1"/>
              <a:endCxn id="83" idx="2"/>
            </p:cNvCxnSpPr>
            <p:nvPr/>
          </p:nvCxnSpPr>
          <p:spPr>
            <a:xfrm rot="10800000">
              <a:off x="1469563" y="4509120"/>
              <a:ext cx="1039100" cy="1224136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90 - Γωνιακή σύνδεση"/>
            <p:cNvCxnSpPr>
              <a:stCxn id="84" idx="1"/>
              <a:endCxn id="77" idx="1"/>
            </p:cNvCxnSpPr>
            <p:nvPr/>
          </p:nvCxnSpPr>
          <p:spPr>
            <a:xfrm rot="10800000">
              <a:off x="2365233" y="3753036"/>
              <a:ext cx="143431" cy="1980220"/>
            </a:xfrm>
            <a:prstGeom prst="bentConnector3">
              <a:avLst>
                <a:gd name="adj1" fmla="val 1166274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36 - Shape"/>
            <p:cNvCxnSpPr>
              <a:stCxn id="84" idx="1"/>
              <a:endCxn id="76" idx="1"/>
            </p:cNvCxnSpPr>
            <p:nvPr/>
          </p:nvCxnSpPr>
          <p:spPr>
            <a:xfrm rot="10800000">
              <a:off x="2123729" y="2600908"/>
              <a:ext cx="384934" cy="3132348"/>
            </a:xfrm>
            <a:prstGeom prst="bentConnector3">
              <a:avLst>
                <a:gd name="adj1" fmla="val 440429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92 - Γωνιακή σύνδεση"/>
            <p:cNvCxnSpPr>
              <a:stCxn id="84" idx="1"/>
              <a:endCxn id="75" idx="1"/>
            </p:cNvCxnSpPr>
            <p:nvPr/>
          </p:nvCxnSpPr>
          <p:spPr>
            <a:xfrm rot="10800000">
              <a:off x="2267745" y="1880828"/>
              <a:ext cx="240919" cy="3852428"/>
            </a:xfrm>
            <a:prstGeom prst="bentConnector3">
              <a:avLst>
                <a:gd name="adj1" fmla="val 708077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93 - Ευθύγραμμο βέλος σύνδεσης"/>
            <p:cNvCxnSpPr>
              <a:stCxn id="83" idx="3"/>
              <a:endCxn id="78" idx="1"/>
            </p:cNvCxnSpPr>
            <p:nvPr/>
          </p:nvCxnSpPr>
          <p:spPr>
            <a:xfrm>
              <a:off x="2039534" y="4365104"/>
              <a:ext cx="30628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94 - TextBox"/>
            <p:cNvSpPr txBox="1"/>
            <p:nvPr/>
          </p:nvSpPr>
          <p:spPr>
            <a:xfrm>
              <a:off x="3125192" y="5517233"/>
              <a:ext cx="43869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 smtClean="0"/>
                <a:t>yes</a:t>
              </a:r>
              <a:endParaRPr lang="en-GB" sz="1000" dirty="0"/>
            </a:p>
          </p:txBody>
        </p:sp>
        <p:sp>
          <p:nvSpPr>
            <p:cNvPr id="96" name="95 - TextBox"/>
            <p:cNvSpPr txBox="1"/>
            <p:nvPr/>
          </p:nvSpPr>
          <p:spPr>
            <a:xfrm>
              <a:off x="2148100" y="5517232"/>
              <a:ext cx="3256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 smtClean="0"/>
                <a:t>no</a:t>
              </a:r>
              <a:endParaRPr lang="en-GB" sz="1000" dirty="0"/>
            </a:p>
          </p:txBody>
        </p:sp>
        <p:sp>
          <p:nvSpPr>
            <p:cNvPr id="97" name="96 - Ορθογώνιο"/>
            <p:cNvSpPr/>
            <p:nvPr/>
          </p:nvSpPr>
          <p:spPr>
            <a:xfrm>
              <a:off x="2123728" y="2950702"/>
              <a:ext cx="1302791" cy="40629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i.e. 2/3train, 1/3 estimating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98" name="97 - Ευθύγραμμο βέλος σύνδεσης"/>
            <p:cNvCxnSpPr>
              <a:stCxn id="97" idx="2"/>
              <a:endCxn id="77" idx="0"/>
            </p:cNvCxnSpPr>
            <p:nvPr/>
          </p:nvCxnSpPr>
          <p:spPr>
            <a:xfrm rot="5400000">
              <a:off x="2737735" y="3391611"/>
              <a:ext cx="72008" cy="277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57 - Γωνιακή σύνδεση"/>
          <p:cNvCxnSpPr>
            <a:stCxn id="16" idx="1"/>
            <a:endCxn id="63" idx="1"/>
          </p:cNvCxnSpPr>
          <p:nvPr/>
        </p:nvCxnSpPr>
        <p:spPr>
          <a:xfrm rot="10800000">
            <a:off x="2123729" y="3094718"/>
            <a:ext cx="384935" cy="2638538"/>
          </a:xfrm>
          <a:prstGeom prst="bentConnector3">
            <a:avLst>
              <a:gd name="adj1" fmla="val 44712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- Γωνιακή σύνδεση"/>
          <p:cNvCxnSpPr>
            <a:stCxn id="84" idx="1"/>
            <a:endCxn id="97" idx="1"/>
          </p:cNvCxnSpPr>
          <p:nvPr/>
        </p:nvCxnSpPr>
        <p:spPr>
          <a:xfrm rot="10800000">
            <a:off x="6228185" y="3225856"/>
            <a:ext cx="384935" cy="2579409"/>
          </a:xfrm>
          <a:prstGeom prst="bentConnector3">
            <a:avLst>
              <a:gd name="adj1" fmla="val 443774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Algorithm Selection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Logic Based Algorithms</a:t>
            </a:r>
          </a:p>
          <a:p>
            <a:pPr lvl="1"/>
            <a:r>
              <a:rPr lang="en-GB" dirty="0" smtClean="0"/>
              <a:t>Decision Trees, Learning Set of Rules</a:t>
            </a:r>
          </a:p>
          <a:p>
            <a:pPr lvl="1"/>
            <a:endParaRPr lang="en-GB" dirty="0" smtClean="0"/>
          </a:p>
          <a:p>
            <a:r>
              <a:rPr lang="en-GB" dirty="0" err="1" smtClean="0"/>
              <a:t>Perceptron</a:t>
            </a:r>
            <a:r>
              <a:rPr lang="en-GB" dirty="0" smtClean="0"/>
              <a:t> Based Algorithms</a:t>
            </a:r>
          </a:p>
          <a:p>
            <a:pPr lvl="1"/>
            <a:r>
              <a:rPr lang="en-GB" dirty="0" smtClean="0"/>
              <a:t>Single/Multiple Layered </a:t>
            </a:r>
            <a:r>
              <a:rPr lang="en-GB" dirty="0" err="1" smtClean="0"/>
              <a:t>Perceptron</a:t>
            </a:r>
            <a:r>
              <a:rPr lang="en-GB" dirty="0" smtClean="0"/>
              <a:t>, Radial Basis Function (RBF)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Statistical Learning Algorithms</a:t>
            </a:r>
          </a:p>
          <a:p>
            <a:pPr lvl="1"/>
            <a:r>
              <a:rPr lang="en-GB" dirty="0" smtClean="0"/>
              <a:t>Naive </a:t>
            </a:r>
            <a:r>
              <a:rPr lang="en-GB" dirty="0" err="1" smtClean="0"/>
              <a:t>Bayes</a:t>
            </a:r>
            <a:r>
              <a:rPr lang="en-GB" dirty="0" smtClean="0"/>
              <a:t> Classifier, Bayesian Networks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Instance Based Learning Algorithms</a:t>
            </a:r>
          </a:p>
          <a:p>
            <a:pPr lvl="1"/>
            <a:r>
              <a:rPr lang="en-GB" dirty="0" smtClean="0"/>
              <a:t>k-Nearest Neighbours (k-NN)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Support Vector Machines (SVM)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Earthquake shakes Twitter Users: Real-time Event Detection by Social Sensors</a:t>
            </a:r>
            <a:endParaRPr lang="en-GB" dirty="0"/>
          </a:p>
        </p:txBody>
      </p:sp>
      <p:sp>
        <p:nvSpPr>
          <p:cNvPr id="5" name="4 - Έλλειψη"/>
          <p:cNvSpPr/>
          <p:nvPr/>
        </p:nvSpPr>
        <p:spPr>
          <a:xfrm>
            <a:off x="388914" y="1196752"/>
            <a:ext cx="2068575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2"/>
                </a:solidFill>
              </a:rPr>
              <a:t>Earthquake Detection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895901" y="1603042"/>
            <a:ext cx="1021667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2"/>
                </a:solidFill>
              </a:rPr>
              <a:t>Twitter API (Q=“earthquake, shaking”)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754378" y="2518654"/>
            <a:ext cx="12839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2"/>
                </a:solidFill>
              </a:rPr>
              <a:t>Obtain feature A</a:t>
            </a:r>
          </a:p>
          <a:p>
            <a:pPr>
              <a:buFont typeface="Arial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#of words</a:t>
            </a:r>
          </a:p>
          <a:p>
            <a:pPr>
              <a:buFont typeface="Arial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Position of q-word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755576" y="3717032"/>
            <a:ext cx="1283943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2"/>
                </a:solidFill>
              </a:rPr>
              <a:t>Apply Classification (SVM Algorithm)</a:t>
            </a:r>
            <a:endParaRPr lang="en-GB" sz="1000" dirty="0">
              <a:solidFill>
                <a:schemeClr val="tx2"/>
              </a:solidFill>
            </a:endParaRPr>
          </a:p>
        </p:txBody>
      </p:sp>
      <p:cxnSp>
        <p:nvCxnSpPr>
          <p:cNvPr id="12" name="11 - Ευθύγραμμο βέλος σύνδεσης"/>
          <p:cNvCxnSpPr>
            <a:stCxn id="5" idx="4"/>
            <a:endCxn id="6" idx="0"/>
          </p:cNvCxnSpPr>
          <p:nvPr/>
        </p:nvCxnSpPr>
        <p:spPr>
          <a:xfrm rot="5400000">
            <a:off x="1319836" y="1499676"/>
            <a:ext cx="190266" cy="16467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267773" y="2379692"/>
            <a:ext cx="267540" cy="103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ύγραμμο βέλος σύνδεσης"/>
          <p:cNvCxnSpPr>
            <a:stCxn id="7" idx="2"/>
            <a:endCxn id="36" idx="0"/>
          </p:cNvCxnSpPr>
          <p:nvPr/>
        </p:nvCxnSpPr>
        <p:spPr>
          <a:xfrm rot="16200000" flipH="1">
            <a:off x="1301816" y="3117244"/>
            <a:ext cx="190266" cy="119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- Ορθογώνιο"/>
          <p:cNvSpPr/>
          <p:nvPr/>
        </p:nvSpPr>
        <p:spPr>
          <a:xfrm>
            <a:off x="2194537" y="2505775"/>
            <a:ext cx="12839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2"/>
                </a:solidFill>
              </a:rPr>
              <a:t>Obtain feature B</a:t>
            </a:r>
          </a:p>
          <a:p>
            <a:pPr algn="ctr">
              <a:buFont typeface="Arial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Words in tweet</a:t>
            </a:r>
          </a:p>
          <a:p>
            <a:pPr algn="ctr">
              <a:buFont typeface="Arial" pitchFamily="34" charset="0"/>
              <a:buChar char="•"/>
            </a:pP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31" name="30 - Ορθογώνιο"/>
          <p:cNvSpPr/>
          <p:nvPr/>
        </p:nvSpPr>
        <p:spPr>
          <a:xfrm>
            <a:off x="3706705" y="2518654"/>
            <a:ext cx="12839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2"/>
                </a:solidFill>
              </a:rPr>
              <a:t>Obtain feature C</a:t>
            </a:r>
          </a:p>
          <a:p>
            <a:pPr algn="ctr">
              <a:buFont typeface="Arial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Words before &amp; after q-word</a:t>
            </a:r>
            <a:endParaRPr lang="en-GB" sz="1000" dirty="0">
              <a:solidFill>
                <a:schemeClr val="tx2"/>
              </a:solidFill>
            </a:endParaRPr>
          </a:p>
        </p:txBody>
      </p:sp>
      <p:cxnSp>
        <p:nvCxnSpPr>
          <p:cNvPr id="42" name="41 - Γωνιακή σύνδεση"/>
          <p:cNvCxnSpPr>
            <a:stCxn id="6" idx="2"/>
            <a:endCxn id="31" idx="0"/>
          </p:cNvCxnSpPr>
          <p:nvPr/>
        </p:nvCxnSpPr>
        <p:spPr>
          <a:xfrm rot="16200000" flipH="1">
            <a:off x="2743936" y="913913"/>
            <a:ext cx="267540" cy="294194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- Shape"/>
          <p:cNvCxnSpPr>
            <a:stCxn id="6" idx="2"/>
            <a:endCxn id="30" idx="0"/>
          </p:cNvCxnSpPr>
          <p:nvPr/>
        </p:nvCxnSpPr>
        <p:spPr>
          <a:xfrm rot="16200000" flipH="1">
            <a:off x="1994292" y="1663557"/>
            <a:ext cx="254661" cy="14297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71 - Ορθογώνιο"/>
          <p:cNvSpPr/>
          <p:nvPr/>
        </p:nvSpPr>
        <p:spPr>
          <a:xfrm>
            <a:off x="827584" y="4509120"/>
            <a:ext cx="1126370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Training</a:t>
            </a:r>
            <a:endParaRPr lang="en-GB" sz="1050" dirty="0">
              <a:solidFill>
                <a:schemeClr val="tx1"/>
              </a:solidFill>
            </a:endParaRPr>
          </a:p>
        </p:txBody>
      </p:sp>
      <p:cxnSp>
        <p:nvCxnSpPr>
          <p:cNvPr id="89" name="88 - Γωνιακή σύνδεση"/>
          <p:cNvCxnSpPr>
            <a:stCxn id="30" idx="2"/>
            <a:endCxn id="36" idx="0"/>
          </p:cNvCxnSpPr>
          <p:nvPr/>
        </p:nvCxnSpPr>
        <p:spPr>
          <a:xfrm rot="5400000">
            <a:off x="2015457" y="2391923"/>
            <a:ext cx="203145" cy="14389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- Γωνιακή σύνδεση"/>
          <p:cNvCxnSpPr>
            <a:stCxn id="31" idx="2"/>
            <a:endCxn id="36" idx="0"/>
          </p:cNvCxnSpPr>
          <p:nvPr/>
        </p:nvCxnSpPr>
        <p:spPr>
          <a:xfrm rot="5400000">
            <a:off x="2777980" y="1642279"/>
            <a:ext cx="190266" cy="2951129"/>
          </a:xfrm>
          <a:prstGeom prst="bentConnector3">
            <a:avLst>
              <a:gd name="adj1" fmla="val 50000"/>
            </a:avLst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- Ορθογώνιο"/>
          <p:cNvSpPr/>
          <p:nvPr/>
        </p:nvSpPr>
        <p:spPr>
          <a:xfrm>
            <a:off x="5076056" y="1268760"/>
            <a:ext cx="3672408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2" name="31 - Ορθογώνιο"/>
          <p:cNvSpPr/>
          <p:nvPr/>
        </p:nvSpPr>
        <p:spPr>
          <a:xfrm>
            <a:off x="284891" y="2348880"/>
            <a:ext cx="4752528" cy="1944216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32 - TextBox"/>
          <p:cNvSpPr txBox="1"/>
          <p:nvPr/>
        </p:nvSpPr>
        <p:spPr>
          <a:xfrm>
            <a:off x="5148064" y="134076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Data Pre-Processing</a:t>
            </a:r>
            <a:endParaRPr lang="en-GB" dirty="0"/>
          </a:p>
        </p:txBody>
      </p:sp>
      <p:sp>
        <p:nvSpPr>
          <p:cNvPr id="34" name="33 - TextBox"/>
          <p:cNvSpPr txBox="1"/>
          <p:nvPr/>
        </p:nvSpPr>
        <p:spPr>
          <a:xfrm>
            <a:off x="5220072" y="1772817"/>
            <a:ext cx="33123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400" dirty="0" smtClean="0"/>
              <a:t>Separate sentences into a set of words.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Apply stemming and stop-words elimination (morphological analysis).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Extract Features A, B, C.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Training Set: 592 positive examples.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Apply classification using SVM algorithm with a linear </a:t>
            </a:r>
            <a:r>
              <a:rPr lang="en-GB" sz="1400" smtClean="0"/>
              <a:t>kernel.</a:t>
            </a:r>
            <a:endParaRPr lang="en-GB" sz="1400" dirty="0" smtClean="0"/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The model classifies tweets automatically into positive and negative categories.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- Ορθογώνιο"/>
          <p:cNvSpPr/>
          <p:nvPr/>
        </p:nvSpPr>
        <p:spPr>
          <a:xfrm>
            <a:off x="755576" y="3212976"/>
            <a:ext cx="1283943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2"/>
                </a:solidFill>
              </a:rPr>
              <a:t>Definition of Training Set</a:t>
            </a:r>
            <a:endParaRPr lang="en-GB" sz="1000" dirty="0">
              <a:solidFill>
                <a:schemeClr val="tx2"/>
              </a:solidFill>
            </a:endParaRPr>
          </a:p>
        </p:txBody>
      </p:sp>
      <p:cxnSp>
        <p:nvCxnSpPr>
          <p:cNvPr id="54" name="53 - Ευθύγραμμο βέλος σύνδεσης"/>
          <p:cNvCxnSpPr>
            <a:stCxn id="36" idx="2"/>
            <a:endCxn id="8" idx="0"/>
          </p:cNvCxnSpPr>
          <p:nvPr/>
        </p:nvCxnSpPr>
        <p:spPr>
          <a:xfrm rot="5400000">
            <a:off x="1325540" y="3645024"/>
            <a:ext cx="14401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- Ευθύγραμμο βέλος σύνδεσης"/>
          <p:cNvCxnSpPr>
            <a:stCxn id="8" idx="2"/>
            <a:endCxn id="72" idx="0"/>
          </p:cNvCxnSpPr>
          <p:nvPr/>
        </p:nvCxnSpPr>
        <p:spPr>
          <a:xfrm rot="5400000">
            <a:off x="1250143" y="4361715"/>
            <a:ext cx="288032" cy="67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63 - Ορθογώνιο"/>
          <p:cNvSpPr/>
          <p:nvPr/>
        </p:nvSpPr>
        <p:spPr>
          <a:xfrm>
            <a:off x="827584" y="5013176"/>
            <a:ext cx="1126370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Evaluation</a:t>
            </a:r>
            <a:endParaRPr lang="en-GB" sz="1050" dirty="0">
              <a:solidFill>
                <a:schemeClr val="tx1"/>
              </a:solidFill>
            </a:endParaRPr>
          </a:p>
        </p:txBody>
      </p:sp>
      <p:cxnSp>
        <p:nvCxnSpPr>
          <p:cNvPr id="66" name="65 - Ευθύγραμμο βέλος σύνδεσης"/>
          <p:cNvCxnSpPr>
            <a:stCxn id="72" idx="2"/>
            <a:endCxn id="64" idx="0"/>
          </p:cNvCxnSpPr>
          <p:nvPr/>
        </p:nvCxnSpPr>
        <p:spPr>
          <a:xfrm rot="5400000">
            <a:off x="1282757" y="4905164"/>
            <a:ext cx="21602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68 - Ορθογώνιο"/>
          <p:cNvSpPr/>
          <p:nvPr/>
        </p:nvSpPr>
        <p:spPr>
          <a:xfrm>
            <a:off x="814705" y="5517232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Classifier</a:t>
            </a:r>
            <a:endParaRPr lang="en-GB" sz="1050" dirty="0">
              <a:solidFill>
                <a:schemeClr val="tx1"/>
              </a:solidFill>
            </a:endParaRPr>
          </a:p>
        </p:txBody>
      </p:sp>
      <p:cxnSp>
        <p:nvCxnSpPr>
          <p:cNvPr id="71" name="70 - Ευθύγραμμο βέλος σύνδεσης"/>
          <p:cNvCxnSpPr>
            <a:stCxn id="64" idx="2"/>
            <a:endCxn id="69" idx="0"/>
          </p:cNvCxnSpPr>
          <p:nvPr/>
        </p:nvCxnSpPr>
        <p:spPr>
          <a:xfrm rot="5400000">
            <a:off x="1282757" y="5409220"/>
            <a:ext cx="21602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2" grpId="0" animBg="1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Earthquake shakes Twitter Users: Real-time Event Detection by Social Sensors</a:t>
            </a:r>
            <a:endParaRPr lang="en-GB" dirty="0"/>
          </a:p>
        </p:txBody>
      </p:sp>
      <p:sp>
        <p:nvSpPr>
          <p:cNvPr id="5" name="4 - Έλλειψη"/>
          <p:cNvSpPr/>
          <p:nvPr/>
        </p:nvSpPr>
        <p:spPr>
          <a:xfrm>
            <a:off x="388914" y="1196752"/>
            <a:ext cx="2068575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2"/>
                </a:solidFill>
              </a:rPr>
              <a:t>Earthquake Detection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895901" y="1603042"/>
            <a:ext cx="1021667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2"/>
                </a:solidFill>
              </a:rPr>
              <a:t>Twitter API (Q=“earthquake, shaking”)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754378" y="2518654"/>
            <a:ext cx="12839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2"/>
                </a:solidFill>
              </a:rPr>
              <a:t>Obtain feature A</a:t>
            </a:r>
          </a:p>
          <a:p>
            <a:pPr>
              <a:buFont typeface="Arial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#of words</a:t>
            </a:r>
          </a:p>
          <a:p>
            <a:pPr>
              <a:buFont typeface="Arial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Position of q-word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755576" y="3717032"/>
            <a:ext cx="1283943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2"/>
                </a:solidFill>
              </a:rPr>
              <a:t>Apply Classification (SVM Algorithm)</a:t>
            </a:r>
            <a:endParaRPr lang="en-GB" sz="1000" dirty="0">
              <a:solidFill>
                <a:schemeClr val="tx2"/>
              </a:solidFill>
            </a:endParaRPr>
          </a:p>
        </p:txBody>
      </p:sp>
      <p:cxnSp>
        <p:nvCxnSpPr>
          <p:cNvPr id="12" name="11 - Ευθύγραμμο βέλος σύνδεσης"/>
          <p:cNvCxnSpPr>
            <a:stCxn id="5" idx="4"/>
            <a:endCxn id="6" idx="0"/>
          </p:cNvCxnSpPr>
          <p:nvPr/>
        </p:nvCxnSpPr>
        <p:spPr>
          <a:xfrm rot="5400000">
            <a:off x="1319836" y="1499676"/>
            <a:ext cx="190266" cy="16467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267773" y="2379692"/>
            <a:ext cx="267540" cy="103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ύγραμμο βέλος σύνδεσης"/>
          <p:cNvCxnSpPr>
            <a:stCxn id="7" idx="2"/>
            <a:endCxn id="36" idx="0"/>
          </p:cNvCxnSpPr>
          <p:nvPr/>
        </p:nvCxnSpPr>
        <p:spPr>
          <a:xfrm rot="16200000" flipH="1">
            <a:off x="1301816" y="3117244"/>
            <a:ext cx="190266" cy="119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- Ορθογώνιο"/>
          <p:cNvSpPr/>
          <p:nvPr/>
        </p:nvSpPr>
        <p:spPr>
          <a:xfrm>
            <a:off x="2194537" y="2505775"/>
            <a:ext cx="12839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2"/>
                </a:solidFill>
              </a:rPr>
              <a:t>Obtain feature B</a:t>
            </a:r>
          </a:p>
          <a:p>
            <a:pPr algn="ctr">
              <a:buFont typeface="Arial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Words in tweet</a:t>
            </a:r>
          </a:p>
          <a:p>
            <a:pPr algn="ctr">
              <a:buFont typeface="Arial" pitchFamily="34" charset="0"/>
              <a:buChar char="•"/>
            </a:pP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31" name="30 - Ορθογώνιο"/>
          <p:cNvSpPr/>
          <p:nvPr/>
        </p:nvSpPr>
        <p:spPr>
          <a:xfrm>
            <a:off x="3706705" y="2518654"/>
            <a:ext cx="12839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2"/>
                </a:solidFill>
              </a:rPr>
              <a:t>Obtain feature C</a:t>
            </a:r>
          </a:p>
          <a:p>
            <a:pPr algn="ctr">
              <a:buFont typeface="Arial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Words before &amp; after q-word</a:t>
            </a:r>
            <a:endParaRPr lang="en-GB" sz="1000" dirty="0">
              <a:solidFill>
                <a:schemeClr val="tx2"/>
              </a:solidFill>
            </a:endParaRPr>
          </a:p>
        </p:txBody>
      </p:sp>
      <p:cxnSp>
        <p:nvCxnSpPr>
          <p:cNvPr id="42" name="41 - Γωνιακή σύνδεση"/>
          <p:cNvCxnSpPr>
            <a:stCxn id="6" idx="2"/>
            <a:endCxn id="31" idx="0"/>
          </p:cNvCxnSpPr>
          <p:nvPr/>
        </p:nvCxnSpPr>
        <p:spPr>
          <a:xfrm rot="16200000" flipH="1">
            <a:off x="2743936" y="913913"/>
            <a:ext cx="267540" cy="294194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- Shape"/>
          <p:cNvCxnSpPr>
            <a:stCxn id="6" idx="2"/>
            <a:endCxn id="30" idx="0"/>
          </p:cNvCxnSpPr>
          <p:nvPr/>
        </p:nvCxnSpPr>
        <p:spPr>
          <a:xfrm rot="16200000" flipH="1">
            <a:off x="1994292" y="1663557"/>
            <a:ext cx="254661" cy="14297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71 - Ορθογώνιο"/>
          <p:cNvSpPr/>
          <p:nvPr/>
        </p:nvSpPr>
        <p:spPr>
          <a:xfrm>
            <a:off x="827584" y="4509120"/>
            <a:ext cx="1126370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Training</a:t>
            </a:r>
            <a:endParaRPr lang="en-GB" sz="1050" dirty="0">
              <a:solidFill>
                <a:schemeClr val="tx1"/>
              </a:solidFill>
            </a:endParaRPr>
          </a:p>
        </p:txBody>
      </p:sp>
      <p:cxnSp>
        <p:nvCxnSpPr>
          <p:cNvPr id="89" name="88 - Γωνιακή σύνδεση"/>
          <p:cNvCxnSpPr>
            <a:stCxn id="30" idx="2"/>
            <a:endCxn id="36" idx="0"/>
          </p:cNvCxnSpPr>
          <p:nvPr/>
        </p:nvCxnSpPr>
        <p:spPr>
          <a:xfrm rot="5400000">
            <a:off x="2015457" y="2391923"/>
            <a:ext cx="203145" cy="14389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- Γωνιακή σύνδεση"/>
          <p:cNvCxnSpPr>
            <a:stCxn id="31" idx="2"/>
            <a:endCxn id="36" idx="0"/>
          </p:cNvCxnSpPr>
          <p:nvPr/>
        </p:nvCxnSpPr>
        <p:spPr>
          <a:xfrm rot="5400000">
            <a:off x="2777980" y="1642279"/>
            <a:ext cx="190266" cy="2951129"/>
          </a:xfrm>
          <a:prstGeom prst="bentConnector3">
            <a:avLst>
              <a:gd name="adj1" fmla="val 50000"/>
            </a:avLst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- Ορθογώνιο"/>
          <p:cNvSpPr/>
          <p:nvPr/>
        </p:nvSpPr>
        <p:spPr>
          <a:xfrm>
            <a:off x="5076056" y="1268760"/>
            <a:ext cx="3672408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2" name="31 - Ορθογώνιο"/>
          <p:cNvSpPr/>
          <p:nvPr/>
        </p:nvSpPr>
        <p:spPr>
          <a:xfrm>
            <a:off x="408415" y="4902531"/>
            <a:ext cx="2016224" cy="504056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32 - TextBox"/>
          <p:cNvSpPr txBox="1"/>
          <p:nvPr/>
        </p:nvSpPr>
        <p:spPr>
          <a:xfrm>
            <a:off x="5148064" y="134076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Evaluation by Semantic Analysis</a:t>
            </a:r>
            <a:endParaRPr lang="en-GB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- Ορθογώνιο"/>
          <p:cNvSpPr/>
          <p:nvPr/>
        </p:nvSpPr>
        <p:spPr>
          <a:xfrm>
            <a:off x="755576" y="3212976"/>
            <a:ext cx="1283943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2"/>
                </a:solidFill>
              </a:rPr>
              <a:t>Definition of Training Set</a:t>
            </a:r>
            <a:endParaRPr lang="en-GB" sz="1000" dirty="0">
              <a:solidFill>
                <a:schemeClr val="tx2"/>
              </a:solidFill>
            </a:endParaRPr>
          </a:p>
        </p:txBody>
      </p:sp>
      <p:cxnSp>
        <p:nvCxnSpPr>
          <p:cNvPr id="54" name="53 - Ευθύγραμμο βέλος σύνδεσης"/>
          <p:cNvCxnSpPr>
            <a:stCxn id="36" idx="2"/>
            <a:endCxn id="8" idx="0"/>
          </p:cNvCxnSpPr>
          <p:nvPr/>
        </p:nvCxnSpPr>
        <p:spPr>
          <a:xfrm rot="5400000">
            <a:off x="1325540" y="3645024"/>
            <a:ext cx="14401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- Ευθύγραμμο βέλος σύνδεσης"/>
          <p:cNvCxnSpPr>
            <a:stCxn id="8" idx="2"/>
            <a:endCxn id="72" idx="0"/>
          </p:cNvCxnSpPr>
          <p:nvPr/>
        </p:nvCxnSpPr>
        <p:spPr>
          <a:xfrm rot="5400000">
            <a:off x="1250143" y="4361715"/>
            <a:ext cx="288032" cy="67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63 - Ορθογώνιο"/>
          <p:cNvSpPr/>
          <p:nvPr/>
        </p:nvSpPr>
        <p:spPr>
          <a:xfrm>
            <a:off x="827584" y="5013176"/>
            <a:ext cx="1126370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Evaluation</a:t>
            </a:r>
            <a:endParaRPr lang="en-GB" sz="1050" dirty="0">
              <a:solidFill>
                <a:schemeClr val="tx1"/>
              </a:solidFill>
            </a:endParaRPr>
          </a:p>
        </p:txBody>
      </p:sp>
      <p:cxnSp>
        <p:nvCxnSpPr>
          <p:cNvPr id="66" name="65 - Ευθύγραμμο βέλος σύνδεσης"/>
          <p:cNvCxnSpPr>
            <a:stCxn id="72" idx="2"/>
            <a:endCxn id="64" idx="0"/>
          </p:cNvCxnSpPr>
          <p:nvPr/>
        </p:nvCxnSpPr>
        <p:spPr>
          <a:xfrm rot="5400000">
            <a:off x="1282757" y="4905164"/>
            <a:ext cx="21602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68 - Ορθογώνιο"/>
          <p:cNvSpPr/>
          <p:nvPr/>
        </p:nvSpPr>
        <p:spPr>
          <a:xfrm>
            <a:off x="814705" y="5517232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Classifier</a:t>
            </a:r>
            <a:endParaRPr lang="en-GB" sz="1050" dirty="0">
              <a:solidFill>
                <a:schemeClr val="tx1"/>
              </a:solidFill>
            </a:endParaRPr>
          </a:p>
        </p:txBody>
      </p:sp>
      <p:cxnSp>
        <p:nvCxnSpPr>
          <p:cNvPr id="71" name="70 - Ευθύγραμμο βέλος σύνδεσης"/>
          <p:cNvCxnSpPr>
            <a:stCxn id="64" idx="2"/>
            <a:endCxn id="69" idx="0"/>
          </p:cNvCxnSpPr>
          <p:nvPr/>
        </p:nvCxnSpPr>
        <p:spPr>
          <a:xfrm rot="5400000">
            <a:off x="1282757" y="5409220"/>
            <a:ext cx="21602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- TextBox"/>
          <p:cNvSpPr txBox="1"/>
          <p:nvPr/>
        </p:nvSpPr>
        <p:spPr>
          <a:xfrm>
            <a:off x="5148064" y="3429000"/>
            <a:ext cx="35283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400" dirty="0" smtClean="0"/>
              <a:t>Feature B, C do not contribute much to the classification performance.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User becomes surprised and produce a very short tweet. 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Low recall is due to the difficulty, even for humans, to decide if a tweet is actually reporting an earthquake.</a:t>
            </a:r>
            <a:endParaRPr lang="en-GB" sz="1400" dirty="0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5840" y="1958727"/>
            <a:ext cx="3276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Event Detection &amp; Location Estimation Algorithm</a:t>
            </a:r>
            <a:endParaRPr lang="en-GB" dirty="0"/>
          </a:p>
        </p:txBody>
      </p:sp>
      <p:grpSp>
        <p:nvGrpSpPr>
          <p:cNvPr id="40" name="39 - Ομάδα"/>
          <p:cNvGrpSpPr/>
          <p:nvPr/>
        </p:nvGrpSpPr>
        <p:grpSpPr>
          <a:xfrm>
            <a:off x="323528" y="1196752"/>
            <a:ext cx="4667120" cy="5112568"/>
            <a:chOff x="2713191" y="1196752"/>
            <a:chExt cx="4667120" cy="5112568"/>
          </a:xfrm>
        </p:grpSpPr>
        <p:sp>
          <p:nvSpPr>
            <p:cNvPr id="5" name="4 - Έλλειψη"/>
            <p:cNvSpPr/>
            <p:nvPr/>
          </p:nvSpPr>
          <p:spPr>
            <a:xfrm>
              <a:off x="2778577" y="1196752"/>
              <a:ext cx="2068575" cy="21602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Earthquake Detection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6" name="5 - Ορθογώνιο"/>
            <p:cNvSpPr/>
            <p:nvPr/>
          </p:nvSpPr>
          <p:spPr>
            <a:xfrm>
              <a:off x="3285564" y="1603042"/>
              <a:ext cx="1021667" cy="64807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Twitter API (Q=“earthquake, shaking”)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7" name="6 - Ορθογώνιο"/>
            <p:cNvSpPr/>
            <p:nvPr/>
          </p:nvSpPr>
          <p:spPr>
            <a:xfrm>
              <a:off x="3144041" y="2518654"/>
              <a:ext cx="1283943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smtClean="0">
                  <a:solidFill>
                    <a:schemeClr val="tx2"/>
                  </a:solidFill>
                </a:rPr>
                <a:t>Obtain feature A</a:t>
              </a:r>
            </a:p>
            <a:p>
              <a:pPr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schemeClr val="tx2"/>
                  </a:solidFill>
                </a:rPr>
                <a:t>#of words</a:t>
              </a:r>
            </a:p>
            <a:p>
              <a:pPr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schemeClr val="tx2"/>
                  </a:solidFill>
                </a:rPr>
                <a:t>Position of q-word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8" name="7 - Ορθογώνιο"/>
            <p:cNvSpPr/>
            <p:nvPr/>
          </p:nvSpPr>
          <p:spPr>
            <a:xfrm>
              <a:off x="3156919" y="3284984"/>
              <a:ext cx="1283943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Apply Classification (SVM Algorithm)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12" name="11 - Ευθύγραμμο βέλος σύνδεσης"/>
            <p:cNvCxnSpPr>
              <a:stCxn id="5" idx="4"/>
              <a:endCxn id="6" idx="0"/>
            </p:cNvCxnSpPr>
            <p:nvPr/>
          </p:nvCxnSpPr>
          <p:spPr>
            <a:xfrm rot="5400000">
              <a:off x="3709499" y="1499676"/>
              <a:ext cx="190266" cy="16467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ύγραμμο βέλος σύνδεσης"/>
            <p:cNvCxnSpPr>
              <a:stCxn id="6" idx="2"/>
              <a:endCxn id="7" idx="0"/>
            </p:cNvCxnSpPr>
            <p:nvPr/>
          </p:nvCxnSpPr>
          <p:spPr>
            <a:xfrm rot="5400000">
              <a:off x="3657436" y="2379692"/>
              <a:ext cx="267540" cy="1038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ύγραμμο βέλος σύνδεσης"/>
            <p:cNvCxnSpPr>
              <a:stCxn id="7" idx="2"/>
              <a:endCxn id="8" idx="0"/>
            </p:cNvCxnSpPr>
            <p:nvPr/>
          </p:nvCxnSpPr>
          <p:spPr>
            <a:xfrm rot="16200000" flipH="1">
              <a:off x="3661315" y="3147408"/>
              <a:ext cx="262274" cy="12878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ύγραμμο βέλος σύνδεσης"/>
            <p:cNvCxnSpPr>
              <a:stCxn id="8" idx="2"/>
              <a:endCxn id="68" idx="0"/>
            </p:cNvCxnSpPr>
            <p:nvPr/>
          </p:nvCxnSpPr>
          <p:spPr>
            <a:xfrm rot="16200000" flipH="1">
              <a:off x="3732175" y="3855755"/>
              <a:ext cx="144016" cy="10585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29 - Ορθογώνιο"/>
            <p:cNvSpPr/>
            <p:nvPr/>
          </p:nvSpPr>
          <p:spPr>
            <a:xfrm>
              <a:off x="4584200" y="2505775"/>
              <a:ext cx="1283943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smtClean="0">
                  <a:solidFill>
                    <a:schemeClr val="tx2"/>
                  </a:solidFill>
                </a:rPr>
                <a:t>Obtain feature B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schemeClr val="tx2"/>
                  </a:solidFill>
                </a:rPr>
                <a:t>Words in tweet</a:t>
              </a:r>
            </a:p>
            <a:p>
              <a:pPr algn="ctr">
                <a:buFont typeface="Arial" pitchFamily="34" charset="0"/>
                <a:buChar char="•"/>
              </a:pP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31" name="30 - Ορθογώνιο"/>
            <p:cNvSpPr/>
            <p:nvPr/>
          </p:nvSpPr>
          <p:spPr>
            <a:xfrm>
              <a:off x="6096368" y="2518654"/>
              <a:ext cx="1283943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smtClean="0">
                  <a:solidFill>
                    <a:schemeClr val="tx2"/>
                  </a:solidFill>
                </a:rPr>
                <a:t>Obtain feature C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schemeClr val="tx2"/>
                  </a:solidFill>
                </a:rPr>
                <a:t>Words before &amp; after q-word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42" name="41 - Γωνιακή σύνδεση"/>
            <p:cNvCxnSpPr>
              <a:stCxn id="6" idx="2"/>
              <a:endCxn id="31" idx="0"/>
            </p:cNvCxnSpPr>
            <p:nvPr/>
          </p:nvCxnSpPr>
          <p:spPr>
            <a:xfrm rot="16200000" flipH="1">
              <a:off x="5133599" y="913913"/>
              <a:ext cx="267540" cy="294194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- Shape"/>
            <p:cNvCxnSpPr>
              <a:stCxn id="6" idx="2"/>
              <a:endCxn id="30" idx="0"/>
            </p:cNvCxnSpPr>
            <p:nvPr/>
          </p:nvCxnSpPr>
          <p:spPr>
            <a:xfrm rot="16200000" flipH="1">
              <a:off x="4383955" y="1663557"/>
              <a:ext cx="254661" cy="1429774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67 - Διάγραμμα ροής: Απόφαση"/>
            <p:cNvSpPr/>
            <p:nvPr/>
          </p:nvSpPr>
          <p:spPr>
            <a:xfrm>
              <a:off x="3131839" y="3933056"/>
              <a:ext cx="1355273" cy="432048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Positive class?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2" name="71 - Ορθογώνιο"/>
            <p:cNvSpPr/>
            <p:nvPr/>
          </p:nvSpPr>
          <p:spPr>
            <a:xfrm>
              <a:off x="2713191" y="4581128"/>
              <a:ext cx="2211235" cy="2880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Calculate Temporal &amp; Spatial Model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4" name="73 - Διάγραμμα ροής: Απόφαση"/>
            <p:cNvSpPr/>
            <p:nvPr/>
          </p:nvSpPr>
          <p:spPr>
            <a:xfrm>
              <a:off x="3144718" y="5085184"/>
              <a:ext cx="1355273" cy="432048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err="1" smtClean="0">
                  <a:solidFill>
                    <a:schemeClr val="tx1"/>
                  </a:solidFill>
                </a:rPr>
                <a:t>Poccur</a:t>
              </a:r>
              <a:r>
                <a:rPr lang="en-GB" sz="1050" dirty="0" smtClean="0">
                  <a:solidFill>
                    <a:schemeClr val="tx1"/>
                  </a:solidFill>
                </a:rPr>
                <a:t>&gt;</a:t>
              </a:r>
              <a:r>
                <a:rPr lang="en-GB" sz="1050" dirty="0" err="1" smtClean="0">
                  <a:solidFill>
                    <a:schemeClr val="tx1"/>
                  </a:solidFill>
                </a:rPr>
                <a:t>Pthres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5" name="74 - Ορθογώνιο"/>
            <p:cNvSpPr/>
            <p:nvPr/>
          </p:nvSpPr>
          <p:spPr>
            <a:xfrm>
              <a:off x="3067445" y="5805264"/>
              <a:ext cx="1512168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Event Detected </a:t>
              </a:r>
            </a:p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(Query Map &amp; Send Alert)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85" name="84 - Ευθύγραμμο βέλος σύνδεσης"/>
            <p:cNvCxnSpPr>
              <a:stCxn id="72" idx="2"/>
              <a:endCxn id="74" idx="0"/>
            </p:cNvCxnSpPr>
            <p:nvPr/>
          </p:nvCxnSpPr>
          <p:spPr>
            <a:xfrm rot="16200000" flipH="1">
              <a:off x="3712570" y="4975399"/>
              <a:ext cx="216024" cy="3546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88 - Γωνιακή σύνδεση"/>
            <p:cNvCxnSpPr>
              <a:stCxn id="30" idx="2"/>
              <a:endCxn id="8" idx="0"/>
            </p:cNvCxnSpPr>
            <p:nvPr/>
          </p:nvCxnSpPr>
          <p:spPr>
            <a:xfrm rot="5400000">
              <a:off x="4374956" y="2433767"/>
              <a:ext cx="275153" cy="1427281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90 - Γωνιακή σύνδεση"/>
            <p:cNvCxnSpPr>
              <a:stCxn id="31" idx="2"/>
              <a:endCxn id="8" idx="0"/>
            </p:cNvCxnSpPr>
            <p:nvPr/>
          </p:nvCxnSpPr>
          <p:spPr>
            <a:xfrm rot="5400000">
              <a:off x="5137479" y="1684123"/>
              <a:ext cx="262274" cy="2939449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93 - Ομάδα"/>
            <p:cNvGrpSpPr/>
            <p:nvPr/>
          </p:nvGrpSpPr>
          <p:grpSpPr>
            <a:xfrm>
              <a:off x="3806891" y="4293096"/>
              <a:ext cx="405069" cy="288032"/>
              <a:chOff x="3812052" y="4293096"/>
              <a:chExt cx="399908" cy="288032"/>
            </a:xfrm>
          </p:grpSpPr>
          <p:cxnSp>
            <p:nvCxnSpPr>
              <p:cNvPr id="83" name="82 - Ευθύγραμμο βέλος σύνδεσης"/>
              <p:cNvCxnSpPr>
                <a:stCxn id="68" idx="2"/>
                <a:endCxn id="72" idx="0"/>
              </p:cNvCxnSpPr>
              <p:nvPr/>
            </p:nvCxnSpPr>
            <p:spPr>
              <a:xfrm rot="16200000" flipH="1">
                <a:off x="3708677" y="4468479"/>
                <a:ext cx="216024" cy="9273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91 - TextBox"/>
              <p:cNvSpPr txBox="1"/>
              <p:nvPr/>
            </p:nvSpPr>
            <p:spPr>
              <a:xfrm>
                <a:off x="3851920" y="4293096"/>
                <a:ext cx="36004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dirty="0" smtClean="0"/>
                  <a:t>yes</a:t>
                </a:r>
                <a:endParaRPr lang="en-GB" sz="1050" dirty="0"/>
              </a:p>
            </p:txBody>
          </p:sp>
        </p:grpSp>
        <p:grpSp>
          <p:nvGrpSpPr>
            <p:cNvPr id="95" name="94 - Ομάδα"/>
            <p:cNvGrpSpPr/>
            <p:nvPr/>
          </p:nvGrpSpPr>
          <p:grpSpPr>
            <a:xfrm>
              <a:off x="3819646" y="5517232"/>
              <a:ext cx="392314" cy="288032"/>
              <a:chOff x="3825051" y="5517232"/>
              <a:chExt cx="386909" cy="288032"/>
            </a:xfrm>
          </p:grpSpPr>
          <p:cxnSp>
            <p:nvCxnSpPr>
              <p:cNvPr id="87" name="86 - Ευθύγραμμο βέλος σύνδεσης"/>
              <p:cNvCxnSpPr>
                <a:stCxn id="74" idx="2"/>
                <a:endCxn id="75" idx="0"/>
              </p:cNvCxnSpPr>
              <p:nvPr/>
            </p:nvCxnSpPr>
            <p:spPr>
              <a:xfrm rot="16200000" flipH="1">
                <a:off x="3681618" y="5660665"/>
                <a:ext cx="288032" cy="1166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92 - TextBox"/>
              <p:cNvSpPr txBox="1"/>
              <p:nvPr/>
            </p:nvSpPr>
            <p:spPr>
              <a:xfrm>
                <a:off x="3851920" y="5517232"/>
                <a:ext cx="36004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dirty="0" smtClean="0"/>
                  <a:t>yes</a:t>
                </a:r>
                <a:endParaRPr lang="en-GB" sz="1050" dirty="0"/>
              </a:p>
            </p:txBody>
          </p:sp>
        </p:grpSp>
      </p:grpSp>
      <p:sp>
        <p:nvSpPr>
          <p:cNvPr id="29" name="28 - Ορθογώνιο"/>
          <p:cNvSpPr/>
          <p:nvPr/>
        </p:nvSpPr>
        <p:spPr>
          <a:xfrm>
            <a:off x="5076056" y="1268760"/>
            <a:ext cx="3672408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2" name="31 - Ορθογώνιο"/>
          <p:cNvSpPr/>
          <p:nvPr/>
        </p:nvSpPr>
        <p:spPr>
          <a:xfrm>
            <a:off x="72008" y="4437112"/>
            <a:ext cx="2843808" cy="576064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32 - TextBox"/>
          <p:cNvSpPr txBox="1"/>
          <p:nvPr/>
        </p:nvSpPr>
        <p:spPr>
          <a:xfrm>
            <a:off x="5148064" y="134076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Temporal Model</a:t>
            </a:r>
            <a:endParaRPr lang="en-GB" dirty="0"/>
          </a:p>
        </p:txBody>
      </p:sp>
      <p:sp>
        <p:nvSpPr>
          <p:cNvPr id="34" name="33 - TextBox"/>
          <p:cNvSpPr txBox="1"/>
          <p:nvPr/>
        </p:nvSpPr>
        <p:spPr>
          <a:xfrm>
            <a:off x="5220072" y="1772817"/>
            <a:ext cx="33123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400" dirty="0" smtClean="0"/>
              <a:t>Each tweet has its post time.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The distribution is an exponential distribution.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PDF:  f(t; </a:t>
            </a:r>
            <a:r>
              <a:rPr lang="el-GR" sz="1400" dirty="0" smtClean="0"/>
              <a:t>λ</a:t>
            </a:r>
            <a:r>
              <a:rPr lang="en-GB" sz="1400" dirty="0" smtClean="0"/>
              <a:t>) = </a:t>
            </a:r>
            <a:r>
              <a:rPr lang="el-GR" sz="1400" dirty="0" smtClean="0"/>
              <a:t>λ </a:t>
            </a:r>
            <a:r>
              <a:rPr lang="en-GB" sz="1400" dirty="0" smtClean="0"/>
              <a:t>e^-</a:t>
            </a:r>
            <a:r>
              <a:rPr lang="el-GR" sz="1400" dirty="0" smtClean="0"/>
              <a:t>λ</a:t>
            </a:r>
            <a:r>
              <a:rPr lang="en-GB" sz="1400" dirty="0" smtClean="0"/>
              <a:t>t, </a:t>
            </a:r>
            <a:r>
              <a:rPr lang="el-GR" sz="1400" dirty="0" smtClean="0"/>
              <a:t>λ</a:t>
            </a:r>
            <a:r>
              <a:rPr lang="en-GB" sz="1400" dirty="0" smtClean="0"/>
              <a:t>: fixed probability of posting a tweet from t to </a:t>
            </a:r>
            <a:r>
              <a:rPr lang="el-GR" sz="1400" dirty="0" smtClean="0"/>
              <a:t>Δ</a:t>
            </a:r>
            <a:r>
              <a:rPr lang="en-GB" sz="1400" dirty="0" smtClean="0"/>
              <a:t>t.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7904" y="3645024"/>
            <a:ext cx="480060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3933056"/>
            <a:ext cx="216024" cy="297033"/>
          </a:xfrm>
          <a:prstGeom prst="rect">
            <a:avLst/>
          </a:prstGeom>
          <a:noFill/>
        </p:spPr>
      </p:pic>
      <p:sp>
        <p:nvSpPr>
          <p:cNvPr id="39" name="38 - TextBox"/>
          <p:cNvSpPr txBox="1"/>
          <p:nvPr/>
        </p:nvSpPr>
        <p:spPr>
          <a:xfrm>
            <a:off x="5652120" y="3925443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Probability of n sensors returning a false alarm. </a:t>
            </a:r>
            <a:endParaRPr lang="en-GB" sz="1400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4581128"/>
            <a:ext cx="1944216" cy="5051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42 - TextBox"/>
          <p:cNvSpPr txBox="1"/>
          <p:nvPr/>
        </p:nvSpPr>
        <p:spPr>
          <a:xfrm>
            <a:off x="5652120" y="522920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Probability of event occurrence.</a:t>
            </a:r>
          </a:p>
          <a:p>
            <a:r>
              <a:rPr lang="el-GR" sz="1400" dirty="0" smtClean="0"/>
              <a:t>λ</a:t>
            </a:r>
            <a:r>
              <a:rPr lang="en-GB" sz="1400" dirty="0" smtClean="0"/>
              <a:t>=0.34, Pf = 0.35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/>
      <p:bldP spid="39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Earthquake shakes Twitter Users: Real-time Event Detection by Social Sensors</a:t>
            </a:r>
            <a:endParaRPr lang="en-GB" dirty="0"/>
          </a:p>
        </p:txBody>
      </p:sp>
      <p:grpSp>
        <p:nvGrpSpPr>
          <p:cNvPr id="3" name="39 - Ομάδα"/>
          <p:cNvGrpSpPr/>
          <p:nvPr/>
        </p:nvGrpSpPr>
        <p:grpSpPr>
          <a:xfrm>
            <a:off x="323528" y="1196752"/>
            <a:ext cx="4667120" cy="5112568"/>
            <a:chOff x="2713191" y="1196752"/>
            <a:chExt cx="4667120" cy="5112568"/>
          </a:xfrm>
        </p:grpSpPr>
        <p:sp>
          <p:nvSpPr>
            <p:cNvPr id="5" name="4 - Έλλειψη"/>
            <p:cNvSpPr/>
            <p:nvPr/>
          </p:nvSpPr>
          <p:spPr>
            <a:xfrm>
              <a:off x="2778577" y="1196752"/>
              <a:ext cx="2068575" cy="21602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Earthquake Detection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6" name="5 - Ορθογώνιο"/>
            <p:cNvSpPr/>
            <p:nvPr/>
          </p:nvSpPr>
          <p:spPr>
            <a:xfrm>
              <a:off x="3285564" y="1603042"/>
              <a:ext cx="1021667" cy="64807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Twitter API (Q=“earthquake, shaking”)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7" name="6 - Ορθογώνιο"/>
            <p:cNvSpPr/>
            <p:nvPr/>
          </p:nvSpPr>
          <p:spPr>
            <a:xfrm>
              <a:off x="3144041" y="2518654"/>
              <a:ext cx="1283943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smtClean="0">
                  <a:solidFill>
                    <a:schemeClr val="tx2"/>
                  </a:solidFill>
                </a:rPr>
                <a:t>Obtain feature A</a:t>
              </a:r>
            </a:p>
            <a:p>
              <a:pPr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schemeClr val="tx2"/>
                  </a:solidFill>
                </a:rPr>
                <a:t>#of words</a:t>
              </a:r>
            </a:p>
            <a:p>
              <a:pPr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schemeClr val="tx2"/>
                  </a:solidFill>
                </a:rPr>
                <a:t>Position of q-word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8" name="7 - Ορθογώνιο"/>
            <p:cNvSpPr/>
            <p:nvPr/>
          </p:nvSpPr>
          <p:spPr>
            <a:xfrm>
              <a:off x="3156919" y="3284984"/>
              <a:ext cx="1283943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Apply Classification (SVM Algorithm)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12" name="11 - Ευθύγραμμο βέλος σύνδεσης"/>
            <p:cNvCxnSpPr>
              <a:stCxn id="5" idx="4"/>
              <a:endCxn id="6" idx="0"/>
            </p:cNvCxnSpPr>
            <p:nvPr/>
          </p:nvCxnSpPr>
          <p:spPr>
            <a:xfrm rot="5400000">
              <a:off x="3709499" y="1499676"/>
              <a:ext cx="190266" cy="16467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ύγραμμο βέλος σύνδεσης"/>
            <p:cNvCxnSpPr>
              <a:stCxn id="6" idx="2"/>
              <a:endCxn id="7" idx="0"/>
            </p:cNvCxnSpPr>
            <p:nvPr/>
          </p:nvCxnSpPr>
          <p:spPr>
            <a:xfrm rot="5400000">
              <a:off x="3657436" y="2379692"/>
              <a:ext cx="267540" cy="1038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ύγραμμο βέλος σύνδεσης"/>
            <p:cNvCxnSpPr>
              <a:stCxn id="7" idx="2"/>
              <a:endCxn id="8" idx="0"/>
            </p:cNvCxnSpPr>
            <p:nvPr/>
          </p:nvCxnSpPr>
          <p:spPr>
            <a:xfrm rot="16200000" flipH="1">
              <a:off x="3661315" y="3147408"/>
              <a:ext cx="262274" cy="12878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ύγραμμο βέλος σύνδεσης"/>
            <p:cNvCxnSpPr>
              <a:stCxn id="8" idx="2"/>
              <a:endCxn id="68" idx="0"/>
            </p:cNvCxnSpPr>
            <p:nvPr/>
          </p:nvCxnSpPr>
          <p:spPr>
            <a:xfrm rot="16200000" flipH="1">
              <a:off x="3732175" y="3855755"/>
              <a:ext cx="144016" cy="10585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29 - Ορθογώνιο"/>
            <p:cNvSpPr/>
            <p:nvPr/>
          </p:nvSpPr>
          <p:spPr>
            <a:xfrm>
              <a:off x="4584200" y="2505775"/>
              <a:ext cx="1283943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smtClean="0">
                  <a:solidFill>
                    <a:schemeClr val="tx2"/>
                  </a:solidFill>
                </a:rPr>
                <a:t>Obtain feature B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schemeClr val="tx2"/>
                  </a:solidFill>
                </a:rPr>
                <a:t>Words in tweet</a:t>
              </a:r>
            </a:p>
            <a:p>
              <a:pPr algn="ctr">
                <a:buFont typeface="Arial" pitchFamily="34" charset="0"/>
                <a:buChar char="•"/>
              </a:pPr>
              <a:endParaRPr lang="en-GB" sz="1000" dirty="0">
                <a:solidFill>
                  <a:schemeClr val="tx2"/>
                </a:solidFill>
              </a:endParaRPr>
            </a:p>
          </p:txBody>
        </p:sp>
        <p:sp>
          <p:nvSpPr>
            <p:cNvPr id="31" name="30 - Ορθογώνιο"/>
            <p:cNvSpPr/>
            <p:nvPr/>
          </p:nvSpPr>
          <p:spPr>
            <a:xfrm>
              <a:off x="6096368" y="2518654"/>
              <a:ext cx="1283943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smtClean="0">
                  <a:solidFill>
                    <a:schemeClr val="tx2"/>
                  </a:solidFill>
                </a:rPr>
                <a:t>Obtain feature C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schemeClr val="tx2"/>
                  </a:solidFill>
                </a:rPr>
                <a:t>Words before &amp; after q-word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42" name="41 - Γωνιακή σύνδεση"/>
            <p:cNvCxnSpPr>
              <a:stCxn id="6" idx="2"/>
              <a:endCxn id="31" idx="0"/>
            </p:cNvCxnSpPr>
            <p:nvPr/>
          </p:nvCxnSpPr>
          <p:spPr>
            <a:xfrm rot="16200000" flipH="1">
              <a:off x="5133599" y="913913"/>
              <a:ext cx="267540" cy="294194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- Shape"/>
            <p:cNvCxnSpPr>
              <a:stCxn id="6" idx="2"/>
              <a:endCxn id="30" idx="0"/>
            </p:cNvCxnSpPr>
            <p:nvPr/>
          </p:nvCxnSpPr>
          <p:spPr>
            <a:xfrm rot="16200000" flipH="1">
              <a:off x="4383955" y="1663557"/>
              <a:ext cx="254661" cy="1429774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67 - Διάγραμμα ροής: Απόφαση"/>
            <p:cNvSpPr/>
            <p:nvPr/>
          </p:nvSpPr>
          <p:spPr>
            <a:xfrm>
              <a:off x="3131839" y="3933056"/>
              <a:ext cx="1355273" cy="432048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Positive class?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2" name="71 - Ορθογώνιο"/>
            <p:cNvSpPr/>
            <p:nvPr/>
          </p:nvSpPr>
          <p:spPr>
            <a:xfrm>
              <a:off x="2713191" y="4581128"/>
              <a:ext cx="2211235" cy="2880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smtClean="0">
                  <a:solidFill>
                    <a:schemeClr val="tx1"/>
                  </a:solidFill>
                </a:rPr>
                <a:t>Calculate Temporal &amp; Spatial Model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4" name="73 - Διάγραμμα ροής: Απόφαση"/>
            <p:cNvSpPr/>
            <p:nvPr/>
          </p:nvSpPr>
          <p:spPr>
            <a:xfrm>
              <a:off x="3144718" y="5085184"/>
              <a:ext cx="1355273" cy="432048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err="1" smtClean="0">
                  <a:solidFill>
                    <a:schemeClr val="tx1"/>
                  </a:solidFill>
                </a:rPr>
                <a:t>Poccur</a:t>
              </a:r>
              <a:r>
                <a:rPr lang="en-GB" sz="1050" dirty="0" smtClean="0">
                  <a:solidFill>
                    <a:schemeClr val="tx1"/>
                  </a:solidFill>
                </a:rPr>
                <a:t>&gt;</a:t>
              </a:r>
              <a:r>
                <a:rPr lang="en-GB" sz="1050" dirty="0" err="1" smtClean="0">
                  <a:solidFill>
                    <a:schemeClr val="tx1"/>
                  </a:solidFill>
                </a:rPr>
                <a:t>Pthres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75" name="74 - Ορθογώνιο"/>
            <p:cNvSpPr/>
            <p:nvPr/>
          </p:nvSpPr>
          <p:spPr>
            <a:xfrm>
              <a:off x="3067445" y="5805264"/>
              <a:ext cx="1512168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Event Detected </a:t>
              </a:r>
            </a:p>
            <a:p>
              <a:pPr algn="ctr"/>
              <a:r>
                <a:rPr lang="en-GB" sz="1000" dirty="0" smtClean="0">
                  <a:solidFill>
                    <a:schemeClr val="tx2"/>
                  </a:solidFill>
                </a:rPr>
                <a:t>(Query Map &amp; Send Alert)</a:t>
              </a:r>
              <a:endParaRPr lang="en-GB" sz="1000" dirty="0">
                <a:solidFill>
                  <a:schemeClr val="tx2"/>
                </a:solidFill>
              </a:endParaRPr>
            </a:p>
          </p:txBody>
        </p:sp>
        <p:cxnSp>
          <p:nvCxnSpPr>
            <p:cNvPr id="85" name="84 - Ευθύγραμμο βέλος σύνδεσης"/>
            <p:cNvCxnSpPr>
              <a:stCxn id="72" idx="2"/>
              <a:endCxn id="74" idx="0"/>
            </p:cNvCxnSpPr>
            <p:nvPr/>
          </p:nvCxnSpPr>
          <p:spPr>
            <a:xfrm rot="16200000" flipH="1">
              <a:off x="3712570" y="4975399"/>
              <a:ext cx="216024" cy="3546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88 - Γωνιακή σύνδεση"/>
            <p:cNvCxnSpPr>
              <a:stCxn id="30" idx="2"/>
              <a:endCxn id="8" idx="0"/>
            </p:cNvCxnSpPr>
            <p:nvPr/>
          </p:nvCxnSpPr>
          <p:spPr>
            <a:xfrm rot="5400000">
              <a:off x="4374956" y="2433767"/>
              <a:ext cx="275153" cy="1427281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90 - Γωνιακή σύνδεση"/>
            <p:cNvCxnSpPr>
              <a:stCxn id="31" idx="2"/>
              <a:endCxn id="8" idx="0"/>
            </p:cNvCxnSpPr>
            <p:nvPr/>
          </p:nvCxnSpPr>
          <p:spPr>
            <a:xfrm rot="5400000">
              <a:off x="5137479" y="1684123"/>
              <a:ext cx="262274" cy="2939449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93 - Ομάδα"/>
            <p:cNvGrpSpPr/>
            <p:nvPr/>
          </p:nvGrpSpPr>
          <p:grpSpPr>
            <a:xfrm>
              <a:off x="3806891" y="4293096"/>
              <a:ext cx="405069" cy="288032"/>
              <a:chOff x="3812052" y="4293096"/>
              <a:chExt cx="399908" cy="288032"/>
            </a:xfrm>
          </p:grpSpPr>
          <p:cxnSp>
            <p:nvCxnSpPr>
              <p:cNvPr id="83" name="82 - Ευθύγραμμο βέλος σύνδεσης"/>
              <p:cNvCxnSpPr>
                <a:stCxn id="68" idx="2"/>
                <a:endCxn id="72" idx="0"/>
              </p:cNvCxnSpPr>
              <p:nvPr/>
            </p:nvCxnSpPr>
            <p:spPr>
              <a:xfrm rot="16200000" flipH="1">
                <a:off x="3708677" y="4468479"/>
                <a:ext cx="216024" cy="9273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91 - TextBox"/>
              <p:cNvSpPr txBox="1"/>
              <p:nvPr/>
            </p:nvSpPr>
            <p:spPr>
              <a:xfrm>
                <a:off x="3851920" y="4293096"/>
                <a:ext cx="36004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dirty="0" smtClean="0"/>
                  <a:t>yes</a:t>
                </a:r>
                <a:endParaRPr lang="en-GB" sz="1050" dirty="0"/>
              </a:p>
            </p:txBody>
          </p:sp>
        </p:grpSp>
        <p:grpSp>
          <p:nvGrpSpPr>
            <p:cNvPr id="9" name="94 - Ομάδα"/>
            <p:cNvGrpSpPr/>
            <p:nvPr/>
          </p:nvGrpSpPr>
          <p:grpSpPr>
            <a:xfrm>
              <a:off x="3819646" y="5517232"/>
              <a:ext cx="392314" cy="288032"/>
              <a:chOff x="3825051" y="5517232"/>
              <a:chExt cx="386909" cy="288032"/>
            </a:xfrm>
          </p:grpSpPr>
          <p:cxnSp>
            <p:nvCxnSpPr>
              <p:cNvPr id="87" name="86 - Ευθύγραμμο βέλος σύνδεσης"/>
              <p:cNvCxnSpPr>
                <a:stCxn id="74" idx="2"/>
                <a:endCxn id="75" idx="0"/>
              </p:cNvCxnSpPr>
              <p:nvPr/>
            </p:nvCxnSpPr>
            <p:spPr>
              <a:xfrm rot="16200000" flipH="1">
                <a:off x="3681618" y="5660665"/>
                <a:ext cx="288032" cy="1166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92 - TextBox"/>
              <p:cNvSpPr txBox="1"/>
              <p:nvPr/>
            </p:nvSpPr>
            <p:spPr>
              <a:xfrm>
                <a:off x="3851920" y="5517232"/>
                <a:ext cx="36004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dirty="0" smtClean="0"/>
                  <a:t>yes</a:t>
                </a:r>
                <a:endParaRPr lang="en-GB" sz="1050" dirty="0"/>
              </a:p>
            </p:txBody>
          </p:sp>
        </p:grpSp>
      </p:grpSp>
      <p:sp>
        <p:nvSpPr>
          <p:cNvPr id="29" name="28 - Ορθογώνιο"/>
          <p:cNvSpPr/>
          <p:nvPr/>
        </p:nvSpPr>
        <p:spPr>
          <a:xfrm>
            <a:off x="5076056" y="1268760"/>
            <a:ext cx="3672408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2" name="31 - Ορθογώνιο"/>
          <p:cNvSpPr/>
          <p:nvPr/>
        </p:nvSpPr>
        <p:spPr>
          <a:xfrm>
            <a:off x="72008" y="4437112"/>
            <a:ext cx="2843808" cy="576064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32 - TextBox"/>
          <p:cNvSpPr txBox="1"/>
          <p:nvPr/>
        </p:nvSpPr>
        <p:spPr>
          <a:xfrm>
            <a:off x="5148064" y="134076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Spatial Model</a:t>
            </a:r>
            <a:endParaRPr lang="en-GB" dirty="0"/>
          </a:p>
        </p:txBody>
      </p:sp>
      <p:sp>
        <p:nvSpPr>
          <p:cNvPr id="34" name="33 - TextBox"/>
          <p:cNvSpPr txBox="1"/>
          <p:nvPr/>
        </p:nvSpPr>
        <p:spPr>
          <a:xfrm>
            <a:off x="5220072" y="1772817"/>
            <a:ext cx="33123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400" dirty="0" smtClean="0"/>
              <a:t>Each tweet is associated with a location.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Use </a:t>
            </a:r>
            <a:r>
              <a:rPr lang="en-GB" sz="1400" dirty="0" err="1" smtClean="0"/>
              <a:t>Kalman</a:t>
            </a:r>
            <a:r>
              <a:rPr lang="en-GB" sz="1400" dirty="0" smtClean="0"/>
              <a:t> and Particle Filters for location estimation.</a:t>
            </a:r>
          </a:p>
          <a:p>
            <a:pPr>
              <a:buFont typeface="Arial" pitchFamily="34" charset="0"/>
              <a:buChar char="•"/>
            </a:pPr>
            <a:endParaRPr lang="en-GB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Streaming FSD with application to Twitter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Problem: Solve FSD problem using a system that works in the streaming model and takes constant time to process each new document and also constant space.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ίζες">
  <a:themeElements>
    <a:clrScheme name="Διαβάθμιση του γκρι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Ρίζες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Ρίζες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3174</TotalTime>
  <Words>1287</Words>
  <Application>Microsoft Office PowerPoint</Application>
  <PresentationFormat>Προβολή στην οθόνη (4:3)</PresentationFormat>
  <Paragraphs>268</Paragraphs>
  <Slides>19</Slides>
  <Notes>19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Ρίζες</vt:lpstr>
      <vt:lpstr>Supervised Learning Techniques over Twitter Data</vt:lpstr>
      <vt:lpstr>Supervised Learning Algorithms - Process</vt:lpstr>
      <vt:lpstr>Applying SML on our Problem</vt:lpstr>
      <vt:lpstr>Algorithm Selection</vt:lpstr>
      <vt:lpstr>Earthquake shakes Twitter Users: Real-time Event Detection by Social Sensors</vt:lpstr>
      <vt:lpstr>Earthquake shakes Twitter Users: Real-time Event Detection by Social Sensors</vt:lpstr>
      <vt:lpstr>Event Detection &amp; Location Estimation Algorithm</vt:lpstr>
      <vt:lpstr>Earthquake shakes Twitter Users: Real-time Event Detection by Social Sensors</vt:lpstr>
      <vt:lpstr>Streaming FSD with application to Twitter</vt:lpstr>
      <vt:lpstr>Streaming FSD with application to Twitter</vt:lpstr>
      <vt:lpstr>Streaming FSD with application to Twitter</vt:lpstr>
      <vt:lpstr>Streaming FSD with application to Twitter</vt:lpstr>
      <vt:lpstr>Streaming FSD with application to Twitter</vt:lpstr>
      <vt:lpstr>A Constant Space &amp; Time Approach</vt:lpstr>
      <vt:lpstr>Detecting Events in Twitter Posts</vt:lpstr>
      <vt:lpstr>Twitter Experiments</vt:lpstr>
      <vt:lpstr>Twitter Results</vt:lpstr>
      <vt:lpstr>Twitter Results</vt:lpstr>
      <vt:lpstr>References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kleisar</dc:creator>
  <cp:lastModifiedBy>kleisar</cp:lastModifiedBy>
  <cp:revision>268</cp:revision>
  <dcterms:created xsi:type="dcterms:W3CDTF">2010-09-20T13:30:00Z</dcterms:created>
  <dcterms:modified xsi:type="dcterms:W3CDTF">2010-10-11T07:40:39Z</dcterms:modified>
</cp:coreProperties>
</file>